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2_7D6F20BB.xml" ContentType="application/vnd.ms-powerpoint.comments+xml"/>
  <Override PartName="/ppt/comments/modernComment_109_67741AD6.xml" ContentType="application/vnd.ms-powerpoint.comments+xml"/>
  <Override PartName="/ppt/comments/modernComment_105_D0BB7D78.xml" ContentType="application/vnd.ms-powerpoint.comments+xml"/>
  <Override PartName="/ppt/comments/modernComment_119_CD53BBEF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8" r:id="rId1"/>
  </p:sldMasterIdLst>
  <p:notesMasterIdLst>
    <p:notesMasterId r:id="rId41"/>
  </p:notesMasterIdLst>
  <p:sldIdLst>
    <p:sldId id="256" r:id="rId2"/>
    <p:sldId id="257" r:id="rId3"/>
    <p:sldId id="258" r:id="rId4"/>
    <p:sldId id="260" r:id="rId5"/>
    <p:sldId id="262" r:id="rId6"/>
    <p:sldId id="264" r:id="rId7"/>
    <p:sldId id="266" r:id="rId8"/>
    <p:sldId id="265" r:id="rId9"/>
    <p:sldId id="267" r:id="rId10"/>
    <p:sldId id="268" r:id="rId11"/>
    <p:sldId id="274" r:id="rId12"/>
    <p:sldId id="279" r:id="rId13"/>
    <p:sldId id="285" r:id="rId14"/>
    <p:sldId id="290" r:id="rId15"/>
    <p:sldId id="272" r:id="rId16"/>
    <p:sldId id="289" r:id="rId17"/>
    <p:sldId id="269" r:id="rId18"/>
    <p:sldId id="280" r:id="rId19"/>
    <p:sldId id="275" r:id="rId20"/>
    <p:sldId id="276" r:id="rId21"/>
    <p:sldId id="291" r:id="rId22"/>
    <p:sldId id="278" r:id="rId23"/>
    <p:sldId id="297" r:id="rId24"/>
    <p:sldId id="298" r:id="rId25"/>
    <p:sldId id="288" r:id="rId26"/>
    <p:sldId id="282" r:id="rId27"/>
    <p:sldId id="283" r:id="rId28"/>
    <p:sldId id="284" r:id="rId29"/>
    <p:sldId id="286" r:id="rId30"/>
    <p:sldId id="287" r:id="rId31"/>
    <p:sldId id="263" r:id="rId32"/>
    <p:sldId id="293" r:id="rId33"/>
    <p:sldId id="294" r:id="rId34"/>
    <p:sldId id="295" r:id="rId35"/>
    <p:sldId id="292" r:id="rId36"/>
    <p:sldId id="261" r:id="rId37"/>
    <p:sldId id="281" r:id="rId38"/>
    <p:sldId id="259" r:id="rId39"/>
    <p:sldId id="296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0189CBC-9CBC-01C1-2164-2FABE82A3A40}" name="Harsh Sarkar" initials="HS" userId="Harsh Sarkar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B"/>
    <a:srgbClr val="FFFFEF"/>
    <a:srgbClr val="F7F7F7"/>
    <a:srgbClr val="FCFCFB"/>
    <a:srgbClr val="FCFCF4"/>
    <a:srgbClr val="FCFCFC"/>
    <a:srgbClr val="FCFCFF"/>
    <a:srgbClr val="F2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96652" autoAdjust="0"/>
  </p:normalViewPr>
  <p:slideViewPr>
    <p:cSldViewPr snapToGrid="0">
      <p:cViewPr varScale="1">
        <p:scale>
          <a:sx n="120" d="100"/>
          <a:sy n="120" d="100"/>
        </p:scale>
        <p:origin x="26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754"/>
    </p:cViewPr>
  </p:sorterViewPr>
  <p:notesViewPr>
    <p:cSldViewPr snapToGrid="0">
      <p:cViewPr varScale="1">
        <p:scale>
          <a:sx n="94" d="100"/>
          <a:sy n="94" d="100"/>
        </p:scale>
        <p:origin x="368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8/10/relationships/authors" Target="author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omments/modernComment_102_7D6F20B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3DF5E3D-39BD-498A-BB82-666E535E86B4}" authorId="{70189CBC-9CBC-01C1-2164-2FABE82A3A40}" created="2024-05-25T10:13:12.538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104434875" sldId="258"/>
      <ac:graphicFrameMk id="7" creationId="{647F8C8A-45B2-8145-E827-67DA6AFCF66C}"/>
      <ac:tblMk/>
      <ac:tcMk rowId="2554450890" colId="1112766084"/>
      <ac:txMk cp="0" len="130">
        <ac:context len="131" hash="627179135"/>
      </ac:txMk>
    </ac:txMkLst>
    <p188:pos x="4449445" y="3335866"/>
    <p188:txBody>
      <a:bodyPr/>
      <a:lstStyle/>
      <a:p>
        <a:r>
          <a:rPr lang="en-IN"/>
          <a:t>Since it is an undirected graph, (6, 4) in E also implies (4, 6) in E.</a:t>
        </a:r>
      </a:p>
    </p188:txBody>
  </p188:cm>
</p188:cmLst>
</file>

<file path=ppt/comments/modernComment_105_D0BB7D7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B133989-EA37-4DA8-8AA5-A107E7F4ECDA}" authorId="{70189CBC-9CBC-01C1-2164-2FABE82A3A40}" created="2024-05-25T08:15:05.66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501948280" sldId="261"/>
      <ac:spMk id="3" creationId="{E5C429D4-CD08-27FE-5611-C21EAD12689D}"/>
      <ac:txMk cp="0" len="78">
        <ac:context len="322" hash="344401057"/>
      </ac:txMk>
    </ac:txMkLst>
    <p188:pos x="4846320" y="268816"/>
    <p188:txBody>
      <a:bodyPr/>
      <a:lstStyle/>
      <a:p>
        <a:r>
          <a:rPr lang="en-IN"/>
          <a:t>It is an undirected graph. Dijkstra's (pronounced dice-tra) shortest path algorithm is used to find the shortest distance between two places whenever we ask for directions from a map application.</a:t>
        </a:r>
      </a:p>
    </p188:txBody>
  </p188:cm>
  <p188:cm id="{D7503C92-A41C-46D8-A9D1-37C3C6CC7C9F}" authorId="{70189CBC-9CBC-01C1-2164-2FABE82A3A40}" created="2024-05-25T08:18:34.48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501948280" sldId="261"/>
      <ac:spMk id="3" creationId="{E5C429D4-CD08-27FE-5611-C21EAD12689D}"/>
      <ac:txMk cp="79" len="100">
        <ac:context len="322" hash="344401057"/>
      </ac:txMk>
    </ac:txMkLst>
    <p188:pos x="4922520" y="849841"/>
    <p188:txBody>
      <a:bodyPr/>
      <a:lstStyle/>
      <a:p>
        <a:r>
          <a:rPr lang="en-IN"/>
          <a:t>It is also an undirected graph and it is used to find mutual friends and people you may know.</a:t>
        </a:r>
      </a:p>
    </p188:txBody>
  </p188:cm>
</p188:cmLst>
</file>

<file path=ppt/comments/modernComment_109_67741AD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075190F-F329-41A3-972B-1AE1753DF414}" authorId="{70189CBC-9CBC-01C1-2164-2FABE82A3A40}" created="2024-05-25T10:07:29.40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735662294" sldId="265"/>
      <ac:spMk id="3" creationId="{E5C429D4-CD08-27FE-5611-C21EAD12689D}"/>
      <ac:txMk cp="186" len="97">
        <ac:context len="411" hash="3574731871"/>
      </ac:txMk>
    </ac:txMkLst>
    <p188:pos x="4732020" y="1849966"/>
    <p188:txBody>
      <a:bodyPr/>
      <a:lstStyle/>
      <a:p>
        <a:r>
          <a:rPr lang="en-IN"/>
          <a:t>Here Mxy represents the value at the xth row and yth column of the adjacency matrix.</a:t>
        </a:r>
      </a:p>
    </p188:txBody>
  </p188:cm>
</p188:cmLst>
</file>

<file path=ppt/comments/modernComment_119_CD53BBE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9B279B3-A405-4612-A225-C47305B013AD}" authorId="{70189CBC-9CBC-01C1-2164-2FABE82A3A40}" created="2024-06-27T10:20:11.41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444816879" sldId="281"/>
      <ac:spMk id="3" creationId="{E5C429D4-CD08-27FE-5611-C21EAD12689D}"/>
      <ac:txMk cp="0" len="101">
        <ac:context len="371" hash="3080504912"/>
      </ac:txMk>
    </ac:txMkLst>
    <p188:pos x="4705350" y="266701"/>
    <p188:txBody>
      <a:bodyPr/>
      <a:lstStyle/>
      <a:p>
        <a:r>
          <a:rPr lang="en-IN"/>
          <a:t>It is a directed graph. If A has a link to B, then there is an edge from A to B. One application of this is Google's page ranking algorithm.</a:t>
        </a:r>
      </a:p>
    </p188:txBody>
  </p188:cm>
  <p188:cm id="{87E19008-812B-400A-88C7-2F599ABC2CDE}" authorId="{70189CBC-9CBC-01C1-2164-2FABE82A3A40}" created="2024-06-27T11:46:16.20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444816879" sldId="281"/>
      <ac:graphicFrameMk id="7" creationId="{647F8C8A-45B2-8145-E827-67DA6AFCF66C}"/>
      <ac:tblMk/>
      <ac:tcMk rowId="2554450890" colId="1112766084"/>
      <ac:txMk cp="0" len="31">
        <ac:context len="32" hash="703941092"/>
      </ac:txMk>
    </ac:txMkLst>
    <p188:pos x="4029075" y="3848100"/>
    <p188:txBody>
      <a:bodyPr/>
      <a:lstStyle/>
      <a:p>
        <a:r>
          <a:rPr lang="en-IN"/>
          <a:t>The popularity of a page is decided on the basis of the number and popularity of the pages which have links to it. E has a lot of links but since most of them have the popularity of 1.6% it's popularity is just 8.1% whereas C only has one link but since it is from B, it has a popularity of 34.3%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F94204-0341-4F66-AD3B-DE48E91CACFB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AD17C-09C8-4CB4-AFC0-A4F66C4C9E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395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AD17C-09C8-4CB4-AFC0-A4F66C4C9E00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9527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0472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0472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46538D75-00C2-DE73-4C65-FE94AC658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B3BD3-BD31-41B4-8E6A-8B638936497E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6B601B81-68C1-B63A-105C-EC637DF56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9F3E495-0415-392A-9A07-34555BBC7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A089C-997B-45EC-BA85-F784F89E0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394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268C47-2910-B99C-EC67-F6649ADC2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B3BD3-BD31-41B4-8E6A-8B638936497E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019515-4A04-FBE0-E89C-86ECBB7E9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D9C272-2490-C827-9BE5-9CEE41850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A089C-997B-45EC-BA85-F784F89E0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455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32613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3943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FF68BE-C313-C839-B719-0339AC344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B3BD3-BD31-41B4-8E6A-8B638936497E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4F4E5F-FFF4-F934-3DD9-134F8D242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FE0F82-88EB-FAE2-FC02-99D5EE301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A089C-997B-45EC-BA85-F784F89E0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836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F7D84AA-0BCE-9C85-4510-34EBAE061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1524" y="708955"/>
            <a:ext cx="12193526" cy="5463893"/>
            <a:chOff x="-1524" y="708955"/>
            <a:chExt cx="12193526" cy="546389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41002A6-9DB7-26A1-2425-8C496B953CA4}"/>
                </a:ext>
              </a:extLst>
            </p:cNvPr>
            <p:cNvSpPr/>
            <p:nvPr userDrawn="1"/>
          </p:nvSpPr>
          <p:spPr>
            <a:xfrm>
              <a:off x="-1524" y="709613"/>
              <a:ext cx="12192000" cy="5463235"/>
            </a:xfrm>
            <a:prstGeom prst="rect">
              <a:avLst/>
            </a:prstGeom>
            <a:solidFill>
              <a:schemeClr val="accent3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9F029623-B14D-1CDC-9D8F-47D563937B5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3670" t="-7182" r="-9886" b="52046"/>
            <a:stretch/>
          </p:blipFill>
          <p:spPr>
            <a:xfrm>
              <a:off x="-1" y="1162050"/>
              <a:ext cx="5568949" cy="5009032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B4D8031F-ED2A-8D7E-D369-6BF3256FE3F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56" t="-7183" r="44925" b="48899"/>
            <a:stretch/>
          </p:blipFill>
          <p:spPr>
            <a:xfrm rot="16200000">
              <a:off x="7239292" y="366674"/>
              <a:ext cx="4610430" cy="5294991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28D3FB-54EA-410D-A062-8F118E5D0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93477A-1279-4BCC-8257-14CC2361F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7F04C86-E215-DFBB-8302-70BCCDFC2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708956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29577F-647F-5850-5636-6ED05B995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94828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CBFB4F-DC16-FC59-E9E7-B92910449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616429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690604-E7DB-AFA3-7E13-CAFF46FF5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627968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2874C2-BA39-4778-DC11-487CC4FC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1605041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6D6334D-FB4A-4843-F2FB-1CAC50021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586958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FC043C06-5053-E291-E708-44B684DC52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932" y="1115167"/>
            <a:ext cx="8534136" cy="4655385"/>
          </a:xfrm>
        </p:spPr>
        <p:txBody>
          <a:bodyPr>
            <a:noAutofit/>
          </a:bodyPr>
          <a:lstStyle>
            <a:lvl1pPr algn="ctr">
              <a:defRPr sz="72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89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F9E0CFE-F27B-4D50-AA2F-7146CA90E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2138289"/>
            <a:ext cx="12188952" cy="4033912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2C488A36-B0CB-7B46-C2A6-BA57D39EC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860" r="37853" b="27738"/>
          <a:stretch/>
        </p:blipFill>
        <p:spPr>
          <a:xfrm>
            <a:off x="6962087" y="2143124"/>
            <a:ext cx="5226865" cy="4033839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A8614BA2-9387-F1B5-B7DB-B34DAE90FE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2177" y="365125"/>
            <a:ext cx="10778937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994EC89-4FAE-445C-A6E8-D55E4A34DE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2899" y="2350108"/>
            <a:ext cx="10778221" cy="3609461"/>
          </a:xfrm>
        </p:spPr>
        <p:txBody>
          <a:bodyPr anchor="ctr" anchorCtr="0">
            <a:normAutofit/>
          </a:bodyPr>
          <a:lstStyle>
            <a:lvl1pPr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ECF93F-3E86-4C44-BAF1-ADE160CAD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A80DA6A-71F3-6286-F60A-EEEC918871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51FA089C-997B-45EC-BA85-F784F89E000F}" type="slidenum">
              <a:rPr lang="en-IN" smtClean="0"/>
              <a:t>‹#›</a:t>
            </a:fld>
            <a:endParaRPr lang="en-IN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5F98B46-5DFC-3487-EB05-148905CA6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2138288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D768F8E-3DFF-8D92-E3CF-5AE5F6DA5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2045761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E83A1EA-5EE3-D81A-D135-860F481F6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6264727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EA58FF-2FB1-3B78-FDCF-E5DC2EFE5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617220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32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0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C2EA47A-F66B-4005-A5A4-458E90C096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2897" y="576262"/>
            <a:ext cx="5646541" cy="5295371"/>
          </a:xfrm>
        </p:spPr>
        <p:txBody>
          <a:bodyPr anchor="ctr" anchorCtr="0">
            <a:normAutofit/>
          </a:bodyPr>
          <a:lstStyle>
            <a:lvl1pPr>
              <a:defRPr sz="4400"/>
            </a:lvl1pPr>
          </a:lstStyle>
          <a:p>
            <a:pPr algn="l">
              <a:lnSpc>
                <a:spcPts val="5800"/>
              </a:lnSpc>
            </a:pPr>
            <a:r>
              <a:rPr lang="en-US" sz="4800" dirty="0"/>
              <a:t>Click to add title </a:t>
            </a:r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6379D45C-F78A-E101-CD9D-C98EA6E6C5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3095" y="-1"/>
            <a:ext cx="5013087" cy="6857998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4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C2EA47A-F66B-4005-A5A4-458E90C096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2897" y="576263"/>
            <a:ext cx="5646541" cy="3304494"/>
          </a:xfrm>
        </p:spPr>
        <p:txBody>
          <a:bodyPr anchor="b" anchorCtr="0">
            <a:normAutofit/>
          </a:bodyPr>
          <a:lstStyle>
            <a:lvl1pPr>
              <a:defRPr sz="4400"/>
            </a:lvl1pPr>
          </a:lstStyle>
          <a:p>
            <a:pPr algn="l">
              <a:lnSpc>
                <a:spcPts val="5800"/>
              </a:lnSpc>
            </a:pPr>
            <a:r>
              <a:rPr lang="en-US" sz="4800" dirty="0"/>
              <a:t>Click to add title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415B1A-CA14-E219-0C7F-0B38B1684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83096" y="1"/>
            <a:ext cx="5013088" cy="6857999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BA35BB-6689-91C0-7D75-944092B3C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1605041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71949B5-8206-3159-8E9E-E95F2A9AA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483096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97BFBC-DA17-6BEB-A937-333E9504D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363569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F9A5C70-EFC4-1BAB-285F-B317FAF474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2275" y="4148138"/>
            <a:ext cx="5673726" cy="15287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073F905-5A3E-F9EB-B095-7A3A17C1E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249" t="13424" r="28018" b="11087"/>
          <a:stretch/>
        </p:blipFill>
        <p:spPr>
          <a:xfrm>
            <a:off x="6472427" y="0"/>
            <a:ext cx="50237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38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77B93E-437F-D9D6-D3D1-6DE5F025A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744200" y="1"/>
            <a:ext cx="751984" cy="6857999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74AAE1C-171A-32A3-E6FD-75252CAB8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796" t="12194" r="49125" b="12256"/>
          <a:stretch/>
        </p:blipFill>
        <p:spPr>
          <a:xfrm>
            <a:off x="10732660" y="-5609"/>
            <a:ext cx="763524" cy="686360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581E4B7-6D97-63BF-7E87-5E71F8BD8C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2178" y="365125"/>
            <a:ext cx="9733538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630934-DBD2-4535-961F-B198ABA2D0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9106" y="2198915"/>
            <a:ext cx="9741183" cy="334531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aseline="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20D2A6-7700-487F-AC7E-A5A2C30DC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C30D6A-6415-42E1-89E9-EF806C3FE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05DBF26-BAB3-D5FD-5EA7-310263D4C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51FA089C-997B-45EC-BA85-F784F89E000F}" type="slidenum">
              <a:rPr lang="en-IN" smtClean="0"/>
              <a:t>‹#›</a:t>
            </a:fld>
            <a:endParaRPr lang="en-IN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40584B-2A03-52F7-B667-9CD1A2BD7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1605041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C0872-DC48-53B1-8569-7A913D92D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0744200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635D700-0F05-E0E7-FB42-2FC890C26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0630770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C00B3F-62BE-8535-5239-46279DF1B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6052457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980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brea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B7AE2FB-B934-16AA-2537-04016B7F1A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2897" y="576263"/>
            <a:ext cx="5646541" cy="3304494"/>
          </a:xfrm>
        </p:spPr>
        <p:txBody>
          <a:bodyPr anchor="b" anchorCtr="0">
            <a:normAutofit/>
          </a:bodyPr>
          <a:lstStyle>
            <a:lvl1pPr>
              <a:defRPr sz="4400"/>
            </a:lvl1pPr>
          </a:lstStyle>
          <a:p>
            <a:pPr algn="l">
              <a:lnSpc>
                <a:spcPts val="5800"/>
              </a:lnSpc>
            </a:pPr>
            <a:r>
              <a:rPr lang="en-US" sz="4800" dirty="0"/>
              <a:t>Click to add title 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B5241927-0828-2C0E-290E-E82A357BC8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2275" y="4148138"/>
            <a:ext cx="5673726" cy="15287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6379D45C-F78A-E101-CD9D-C98EA6E6C5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3095" y="-1"/>
            <a:ext cx="5013087" cy="6857998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4F6DF6-2D97-1E21-15A5-D0E9397E2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504656" y="2020824"/>
            <a:ext cx="687343" cy="1896697"/>
          </a:xfrm>
          <a:prstGeom prst="rect">
            <a:avLst/>
          </a:prstGeom>
          <a:solidFill>
            <a:schemeClr val="accent3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85996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8B6FBD3-8FFB-2E51-CAC4-CFB7B5AF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491640" y="0"/>
            <a:ext cx="708823" cy="713232"/>
          </a:xfrm>
          <a:prstGeom prst="rect">
            <a:avLst/>
          </a:prstGeom>
          <a:solidFill>
            <a:schemeClr val="accent3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2178" y="365125"/>
            <a:ext cx="10660350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2178" y="2198914"/>
            <a:ext cx="5157787" cy="3455925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28600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143000">
              <a:spcBef>
                <a:spcPts val="1000"/>
              </a:spcBef>
              <a:defRPr sz="1800"/>
            </a:lvl4pPr>
            <a:lvl5pPr marL="160020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198C3F1-4E77-7888-CDB8-CF9406E4A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B3BD3-BD31-41B4-8E6A-8B638936497E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93561D3-90F6-AD82-BCFE-90F9427D8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32F9B33-3FA7-526F-7B45-342EB64A1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/>
          <a:p>
            <a:fld id="{51FA089C-997B-45EC-BA85-F784F89E000F}" type="slidenum">
              <a:rPr lang="en-IN" smtClean="0"/>
              <a:t>‹#›</a:t>
            </a:fld>
            <a:endParaRPr lang="en-IN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620B83B-1673-865A-1958-873C4765EFA0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924741" y="2198913"/>
            <a:ext cx="5157787" cy="3455925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28600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143000">
              <a:spcBef>
                <a:spcPts val="1000"/>
              </a:spcBef>
              <a:defRPr sz="1800"/>
            </a:lvl4pPr>
            <a:lvl5pPr marL="160020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99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wo Content 2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365125"/>
            <a:ext cx="10654936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sz="4400" dirty="0"/>
              <a:t>Click to add title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105342" y="2198914"/>
            <a:ext cx="3970218" cy="344598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845EA08-ECD8-E8B5-40BF-E899F31509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51FA089C-997B-45EC-BA85-F784F89E000F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0C4E27-95CA-78A5-BD7A-6109D75C8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504656" y="2020824"/>
            <a:ext cx="687343" cy="1896697"/>
          </a:xfrm>
          <a:prstGeom prst="rect">
            <a:avLst/>
          </a:prstGeom>
          <a:solidFill>
            <a:schemeClr val="accent3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AE4F7BC-B724-2456-4104-1C5E254EEF3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22178" y="2198914"/>
            <a:ext cx="6487908" cy="3455925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28600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143000">
              <a:spcBef>
                <a:spcPts val="1000"/>
              </a:spcBef>
              <a:defRPr sz="1800"/>
            </a:lvl4pPr>
            <a:lvl5pPr marL="160020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195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4" y="1825625"/>
            <a:ext cx="10515600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25CBB87-BE9B-82CE-8A24-F21EEA036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B3BD3-BD31-41B4-8E6A-8B638936497E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2131628-C033-9728-C4CF-90CDBCB8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67216CA-9A26-BBE7-68A3-9237D22CD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A089C-997B-45EC-BA85-F784F89E0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619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4408E76-0AE4-495F-87FB-5DD280A91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491640" y="5610"/>
            <a:ext cx="708823" cy="713232"/>
          </a:xfrm>
          <a:prstGeom prst="rect">
            <a:avLst/>
          </a:prstGeom>
          <a:solidFill>
            <a:schemeClr val="accent3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F130D9-40F7-D817-3F42-72C9D58579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843" y="667582"/>
            <a:ext cx="5102717" cy="2482018"/>
          </a:xfrm>
        </p:spPr>
        <p:txBody>
          <a:bodyPr anchor="t" anchorCtr="0">
            <a:noAutofit/>
          </a:bodyPr>
          <a:lstStyle>
            <a:lvl1pPr>
              <a:defRPr sz="4400"/>
            </a:lvl1pPr>
          </a:lstStyle>
          <a:p>
            <a:r>
              <a:rPr lang="en-US" sz="4400" dirty="0"/>
              <a:t>Click to add title 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88A7439-0E5E-18D2-A4C7-D377032ED25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668964" y="667582"/>
            <a:ext cx="5827220" cy="2482018"/>
          </a:xfrm>
        </p:spPr>
        <p:txBody>
          <a:bodyPr tIns="9144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</a:defRPr>
            </a:lvl3pPr>
            <a:lvl4pPr marL="1371600" indent="0">
              <a:buNone/>
              <a:defRPr sz="1800">
                <a:solidFill>
                  <a:schemeClr val="tx2"/>
                </a:solidFill>
              </a:defRPr>
            </a:lvl4pPr>
            <a:lvl5pPr marL="1828800" indent="0">
              <a:buNone/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3471630-9EC8-4C68-B4D8-D98C242DBE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3843" y="3362959"/>
            <a:ext cx="11102339" cy="2827459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FB3B490-399A-EF1F-9626-CCCE0F5FF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51FA089C-997B-45EC-BA85-F784F89E0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3278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3" y="365760"/>
            <a:ext cx="11067089" cy="1325880"/>
          </a:xfrm>
        </p:spPr>
        <p:txBody>
          <a:bodyPr anchor="ctr">
            <a:normAutofit/>
          </a:bodyPr>
          <a:lstStyle>
            <a:lvl1pPr>
              <a:lnSpc>
                <a:spcPts val="2800"/>
              </a:lnSpc>
              <a:spcBef>
                <a:spcPts val="1000"/>
              </a:spcBef>
              <a:defRPr sz="4400" b="0" i="0"/>
            </a:lvl1pPr>
          </a:lstStyle>
          <a:p>
            <a:r>
              <a:rPr lang="en-US" sz="4400" dirty="0"/>
              <a:t>Click to add title 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6BF945-F985-4A89-9868-A82E90E10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504656" y="2020824"/>
            <a:ext cx="687343" cy="1896697"/>
          </a:xfrm>
          <a:prstGeom prst="rect">
            <a:avLst/>
          </a:prstGeom>
          <a:solidFill>
            <a:schemeClr val="accent3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A7B33CF-0773-56F3-9F3B-1619AA6667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624" y="2189377"/>
            <a:ext cx="3568990" cy="3517679"/>
          </a:xfrm>
        </p:spPr>
        <p:txBody>
          <a:bodyPr tIns="0" bIns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EB4A43A1-5A81-D0D1-BD71-0485EDDD4CC8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501469" y="2189377"/>
            <a:ext cx="6565769" cy="351768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A39699-E09B-80CC-75A3-1A20865AB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51FA089C-997B-45EC-BA85-F784F89E0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640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wo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365125"/>
            <a:ext cx="10654936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sz="4400" dirty="0"/>
              <a:t>Click to add title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13657" y="2198914"/>
            <a:ext cx="3970218" cy="344598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921213" y="2198914"/>
            <a:ext cx="6154347" cy="344598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3A46AB-E26C-4F66-A0B8-4CDBD5F40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494040" y="4282928"/>
            <a:ext cx="699477" cy="1898809"/>
          </a:xfrm>
          <a:prstGeom prst="rect">
            <a:avLst/>
          </a:prstGeom>
          <a:solidFill>
            <a:schemeClr val="accent3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845EA08-ECD8-E8B5-40BF-E899F31509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51FA089C-997B-45EC-BA85-F784F89E0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499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365125"/>
            <a:ext cx="10661904" cy="132556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25CBB87-BE9B-82CE-8A24-F21EEA036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B3BD3-BD31-41B4-8E6A-8B638936497E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2131628-C033-9728-C4CF-90CDBCB8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67216CA-9A26-BBE7-68A3-9237D22CD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A089C-997B-45EC-BA85-F784F89E000F}" type="slidenum">
              <a:rPr lang="en-IN" smtClean="0"/>
              <a:t>‹#›</a:t>
            </a:fld>
            <a:endParaRPr lang="en-IN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402F1FD3-6A03-65D9-EE3B-3A0AE0FD8D8F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20688" y="2189377"/>
            <a:ext cx="10661840" cy="34909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50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9BDEB7A-D103-487A-8C1B-9145FB24B6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2897" y="539496"/>
            <a:ext cx="5228393" cy="269719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sz="4800" dirty="0"/>
              <a:t>Click to add title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017A3E-25F7-41D5-AABB-24D0E2673A6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2897" y="3354749"/>
            <a:ext cx="5228392" cy="258247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05C0C26-4C66-47DC-B079-5B94C22F1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7E30B1-7066-9D31-7A11-7B81B65D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72E672D-C862-C853-0730-15E3C4953D67}"/>
              </a:ext>
            </a:extLst>
          </p:cNvPr>
          <p:cNvSpPr/>
          <p:nvPr/>
        </p:nvSpPr>
        <p:spPr>
          <a:xfrm>
            <a:off x="9884230" y="1"/>
            <a:ext cx="1611954" cy="6857999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0336ED-3DCB-4524-8A3F-9FBBD0B18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1605041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15F86B-1A6A-ECD5-F63A-4280BADEF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9884230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B5534F0-444E-1FA5-FC8F-F04505FC0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9768622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119972F-DA18-8749-FF59-A83CA1E1F4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9372495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7D80A1-B7E7-2F80-975E-2E87C591BB67}"/>
              </a:ext>
            </a:extLst>
          </p:cNvPr>
          <p:cNvSpPr/>
          <p:nvPr/>
        </p:nvSpPr>
        <p:spPr>
          <a:xfrm>
            <a:off x="7760541" y="1"/>
            <a:ext cx="1611954" cy="6857999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E88F6AB-6890-F7DE-7C01-CE237F778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9481352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F6575E3-45E3-206E-9037-D8FD562B7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7760541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BE4BC31-600E-ECD3-1E7F-FE4F6F720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7644933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3F8CA839-B327-1ECD-C35D-02164F5BB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706" t="12194" r="49126" b="12256"/>
          <a:stretch/>
        </p:blipFill>
        <p:spPr>
          <a:xfrm>
            <a:off x="9884229" y="-5609"/>
            <a:ext cx="1611955" cy="6863608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E1A97957-D274-4D24-1862-D53BF72826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790" t="12194" r="70042" b="12256"/>
          <a:stretch/>
        </p:blipFill>
        <p:spPr>
          <a:xfrm>
            <a:off x="7753789" y="5610"/>
            <a:ext cx="1611955" cy="686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00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B034DD9-4A61-318F-88CF-79721B55A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B3BD3-BD31-41B4-8E6A-8B638936497E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496DA99-E916-9F7C-9E88-AA06046AE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1CC86B5-B6B3-4633-0D90-AACB44D0D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A089C-997B-45EC-BA85-F784F89E0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478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78F7F10-35F6-E392-D41B-3CD300D5CCF8}"/>
              </a:ext>
            </a:extLst>
          </p:cNvPr>
          <p:cNvSpPr/>
          <p:nvPr/>
        </p:nvSpPr>
        <p:spPr>
          <a:xfrm>
            <a:off x="0" y="685800"/>
            <a:ext cx="11494008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181600" cy="420638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Char char="¬"/>
            </a:pPr>
            <a:r>
              <a:rPr lang="en-US"/>
              <a:t>Click to edit Master text styles</a:t>
            </a:r>
          </a:p>
          <a:p>
            <a:pPr lvl="1">
              <a:buChar char="¬"/>
            </a:pPr>
            <a:r>
              <a:rPr lang="en-US"/>
              <a:t>Second level</a:t>
            </a:r>
          </a:p>
          <a:p>
            <a:pPr lvl="2">
              <a:buChar char="¬"/>
            </a:pPr>
            <a:r>
              <a:rPr lang="en-US"/>
              <a:t>Third level</a:t>
            </a:r>
          </a:p>
          <a:p>
            <a:pPr lvl="3">
              <a:buChar char="¬"/>
            </a:pPr>
            <a:r>
              <a:rPr lang="en-US"/>
              <a:t>Fourth level</a:t>
            </a:r>
          </a:p>
          <a:p>
            <a:pPr lvl="4">
              <a:buChar char="¬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56178" y="1825625"/>
            <a:ext cx="518004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35274CEC-210E-BC97-9B79-A7D801E4B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B3BD3-BD31-41B4-8E6A-8B638936497E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86B3D53-F805-C08E-2359-498218FC6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1C4695B-D7BD-45F7-EB23-6FDAF2410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A089C-997B-45EC-BA85-F784F89E0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19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A1F52B7-5271-53AA-8260-0CF50FF8DA3C}"/>
              </a:ext>
            </a:extLst>
          </p:cNvPr>
          <p:cNvSpPr/>
          <p:nvPr/>
        </p:nvSpPr>
        <p:spPr>
          <a:xfrm>
            <a:off x="0" y="685800"/>
            <a:ext cx="11494008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78" y="365125"/>
            <a:ext cx="10515600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17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2178" y="2505075"/>
            <a:ext cx="515778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5459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54590" y="2505075"/>
            <a:ext cx="5183188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198C3F1-4E77-7888-CDB8-CF9406E4A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B3BD3-BD31-41B4-8E6A-8B638936497E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93561D3-90F6-AD82-BCFE-90F9427D8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32F9B33-3FA7-526F-7B45-342EB64A1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A089C-997B-45EC-BA85-F784F89E0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987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15600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9328E63-E075-39E2-BAA7-30CCAE2E7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B3BD3-BD31-41B4-8E6A-8B638936497E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A5894A5-0E01-F43E-C68A-2EFAB2EB8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250128C-CE40-2B40-1B89-7E9AAAAC4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A089C-997B-45EC-BA85-F784F89E0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123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281B99-C6A0-F92A-BDD3-BB362196501C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B8367C-67E1-A50A-1584-F859A6FED9C9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BB8861-51D7-741E-6B2C-25412D40E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B3BD3-BD31-41B4-8E6A-8B638936497E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69A2F-0657-B33B-8334-C458A9538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4FC84-48ED-0480-2497-FCD84C127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A089C-997B-45EC-BA85-F784F89E0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419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12425" cy="1600200"/>
          </a:xfrm>
        </p:spPr>
        <p:txBody>
          <a:bodyPr anchor="b">
            <a:norm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2830" y="2199340"/>
            <a:ext cx="6172200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3932237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3F37370-7C05-0AAE-A0C3-9EE620A84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B3BD3-BD31-41B4-8E6A-8B638936497E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900B8E3-39E6-A88A-BBFB-717596EB3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48E340D-1840-D987-3EEA-963BDDE31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A089C-997B-45EC-BA85-F784F89E0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771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3932237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1276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3932237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0F28E44-58BB-553B-BBD0-F292C66CC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B3BD3-BD31-41B4-8E6A-8B638936497E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F22D156-E5FE-F118-0553-B401F1965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8AEE0A6-6120-9BA2-5751-E0E2D8CF0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A089C-997B-45EC-BA85-F784F89E0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01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4B53B4F-080C-8523-03AD-871CC3B8D168}"/>
              </a:ext>
            </a:extLst>
          </p:cNvPr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3B790B-70BD-FD52-2540-F1DA4882170E}"/>
              </a:ext>
            </a:extLst>
          </p:cNvPr>
          <p:cNvSpPr/>
          <p:nvPr/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 descr="Tag=AccentColor&#10;Flavor=Light&#10;Target=Line">
            <a:extLst>
              <a:ext uri="{FF2B5EF4-FFF2-40B4-BE49-F238E27FC236}">
                <a16:creationId xmlns:a16="http://schemas.microsoft.com/office/drawing/2014/main" id="{7D4FC5F0-CBD6-AEEB-4902-28D624068890}"/>
              </a:ext>
            </a:extLst>
          </p:cNvPr>
          <p:cNvCxnSpPr>
            <a:cxnSpLocks/>
          </p:cNvCxnSpPr>
          <p:nvPr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 descr="Tag=AccentColor&#10;Flavor=Light&#10;Target=Line">
            <a:extLst>
              <a:ext uri="{FF2B5EF4-FFF2-40B4-BE49-F238E27FC236}">
                <a16:creationId xmlns:a16="http://schemas.microsoft.com/office/drawing/2014/main" id="{FA9EB4DB-DDA5-1A45-7D87-B2BF67D2D1C3}"/>
              </a:ext>
            </a:extLst>
          </p:cNvPr>
          <p:cNvCxnSpPr>
            <a:cxnSpLocks/>
          </p:cNvCxnSpPr>
          <p:nvPr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E7B3BD3-BD31-41B4-8E6A-8B638936497E}" type="datetimeFigureOut">
              <a:rPr lang="en-IN" smtClean="0"/>
              <a:t>30-06-2024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-18288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51FA089C-997B-45EC-BA85-F784F89E0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436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  <p:sldLayoutId id="2147483920" r:id="rId12"/>
    <p:sldLayoutId id="2147483921" r:id="rId13"/>
    <p:sldLayoutId id="2147483922" r:id="rId14"/>
    <p:sldLayoutId id="2147483923" r:id="rId15"/>
    <p:sldLayoutId id="2147483924" r:id="rId16"/>
    <p:sldLayoutId id="2147483925" r:id="rId17"/>
    <p:sldLayoutId id="2147483926" r:id="rId18"/>
    <p:sldLayoutId id="2147483927" r:id="rId19"/>
    <p:sldLayoutId id="2147483928" r:id="rId20"/>
    <p:sldLayoutId id="2147483929" r:id="rId21"/>
    <p:sldLayoutId id="2147483930" r:id="rId22"/>
    <p:sldLayoutId id="2147483931" r:id="rId23"/>
    <p:sldLayoutId id="2147483932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02_7D6F20BB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microsoft.com/office/2018/10/relationships/comments" Target="../comments/modernComment_105_D0BB7D78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microsoft.com/office/2018/10/relationships/comments" Target="../comments/modernComment_119_CD53BBEF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courses.cs.washington.edu/" TargetMode="External"/><Relationship Id="rId3" Type="http://schemas.openxmlformats.org/officeDocument/2006/relationships/hyperlink" Target="https://www.iacr.org/" TargetMode="External"/><Relationship Id="rId7" Type="http://schemas.openxmlformats.org/officeDocument/2006/relationships/hyperlink" Target="https://www.geeksforgeeks.org/" TargetMode="External"/><Relationship Id="rId2" Type="http://schemas.openxmlformats.org/officeDocument/2006/relationships/hyperlink" Target="https://visualgo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searchgate.net/" TargetMode="External"/><Relationship Id="rId5" Type="http://schemas.openxmlformats.org/officeDocument/2006/relationships/hyperlink" Target="https://codinginfinite.com/" TargetMode="External"/><Relationship Id="rId4" Type="http://schemas.openxmlformats.org/officeDocument/2006/relationships/hyperlink" Target="https://en.wikipedia.org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8/10/relationships/comments" Target="../comments/modernComment_109_67741AD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1E11C-2A47-B5D0-A303-22C5B3279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932" y="1341410"/>
            <a:ext cx="8534136" cy="2828183"/>
          </a:xfrm>
        </p:spPr>
        <p:txBody>
          <a:bodyPr>
            <a:normAutofit/>
          </a:bodyPr>
          <a:lstStyle/>
          <a:p>
            <a:r>
              <a:rPr lang="en-US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Elementary Graph Algorithms</a:t>
            </a:r>
            <a:endParaRPr lang="en-IN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4225E-0F2D-65B5-4CCF-7C493FBD8F5A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4303478"/>
            <a:ext cx="9144000" cy="1213112"/>
          </a:xfrm>
        </p:spPr>
        <p:txBody>
          <a:bodyPr anchor="ctr"/>
          <a:lstStyle/>
          <a:p>
            <a:pPr algn="ctr"/>
            <a:r>
              <a:rPr lang="en-US" dirty="0"/>
              <a:t>Design and analysis of algorithms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35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E65632F-1260-A2BE-D66A-9CD19412B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Breadth first search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C7076B-3C39-CC04-1C7A-462368D2E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24900" indent="342900">
              <a:buFont typeface="Wingdings" panose="05000000000000000000" pitchFamily="2" charset="2"/>
              <a:buChar char="Ø"/>
            </a:pPr>
            <a:r>
              <a:rPr lang="en-US" dirty="0"/>
              <a:t>What is BFS?</a:t>
            </a:r>
          </a:p>
          <a:p>
            <a:pPr marL="324900" indent="342900">
              <a:buFont typeface="Wingdings" panose="05000000000000000000" pitchFamily="2" charset="2"/>
              <a:buChar char="Ø"/>
            </a:pPr>
            <a:r>
              <a:rPr lang="en-US" dirty="0"/>
              <a:t>Attributes</a:t>
            </a:r>
          </a:p>
          <a:p>
            <a:pPr marL="324900" indent="342900">
              <a:buFont typeface="Wingdings" panose="05000000000000000000" pitchFamily="2" charset="2"/>
              <a:buChar char="Ø"/>
            </a:pPr>
            <a:r>
              <a:rPr lang="en-US" dirty="0"/>
              <a:t>Algorithm</a:t>
            </a:r>
          </a:p>
          <a:p>
            <a:pPr marL="324900" indent="342900">
              <a:buFont typeface="Wingdings" panose="05000000000000000000" pitchFamily="2" charset="2"/>
              <a:buChar char="Ø"/>
            </a:pPr>
            <a:r>
              <a:rPr lang="en-US" dirty="0"/>
              <a:t>Analysis</a:t>
            </a:r>
          </a:p>
          <a:p>
            <a:pPr marL="324900" indent="342900">
              <a:buFont typeface="Wingdings" panose="05000000000000000000" pitchFamily="2" charset="2"/>
              <a:buChar char="Ø"/>
            </a:pPr>
            <a:r>
              <a:rPr lang="en-US" dirty="0"/>
              <a:t>Properties</a:t>
            </a:r>
          </a:p>
          <a:p>
            <a:pPr marL="324900" indent="342900">
              <a:buFont typeface="Wingdings" panose="05000000000000000000" pitchFamily="2" charset="2"/>
              <a:buChar char="Ø"/>
            </a:pPr>
            <a:r>
              <a:rPr lang="en-US" dirty="0"/>
              <a:t>Applications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693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E0A2B-A73C-E92E-7BA8-8827AB15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BFS?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C429D4-CD08-27FE-5611-C21EAD12689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pPr marL="434340" indent="-342900"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During breadth first search, a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𝑠𝑜𝑢𝑟𝑐𝑒</m:t>
                    </m:r>
                  </m:oMath>
                </a14:m>
                <a:r>
                  <a:rPr lang="en-IN" sz="2000" dirty="0"/>
                  <a:t> vertex is selected from where traversal will start.</a:t>
                </a:r>
              </a:p>
              <a:p>
                <a:pPr marL="434340" indent="-342900"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The algorithm systematically traverses all the adjacent vertices of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𝑠𝑜𝑢𝑟𝑐𝑒</m:t>
                    </m:r>
                  </m:oMath>
                </a14:m>
                <a:r>
                  <a:rPr lang="en-IN" sz="2000" dirty="0"/>
                  <a:t>.</a:t>
                </a:r>
              </a:p>
              <a:p>
                <a:pPr marL="434340" indent="-342900"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Then for all the discovered vertices, it then discovers the next set of adjacent vertices.</a:t>
                </a:r>
              </a:p>
              <a:p>
                <a:pPr marL="434340" indent="-342900"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This goes on until all the vertices connected to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𝑠𝑜𝑢𝑟𝑐𝑒</m:t>
                    </m:r>
                  </m:oMath>
                </a14:m>
                <a:r>
                  <a:rPr lang="en-IN" sz="2000" dirty="0"/>
                  <a:t> have been discovered.</a:t>
                </a:r>
              </a:p>
              <a:p>
                <a:pPr marL="434340" indent="-342900">
                  <a:buFont typeface="Wingdings" panose="05000000000000000000" pitchFamily="2" charset="2"/>
                  <a:buChar char="Ø"/>
                </a:pPr>
                <a:endParaRPr lang="en-IN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C429D4-CD08-27FE-5611-C21EAD1268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t="-1515" r="-5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7">
            <a:extLst>
              <a:ext uri="{FF2B5EF4-FFF2-40B4-BE49-F238E27FC236}">
                <a16:creationId xmlns:a16="http://schemas.microsoft.com/office/drawing/2014/main" id="{B03DA557-A1B9-87C6-2179-3694273A1F9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760264308"/>
              </p:ext>
            </p:extLst>
          </p:nvPr>
        </p:nvGraphicFramePr>
        <p:xfrm>
          <a:off x="5756275" y="1825625"/>
          <a:ext cx="5180014" cy="40233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0014">
                  <a:extLst>
                    <a:ext uri="{9D8B030D-6E8A-4147-A177-3AD203B41FA5}">
                      <a16:colId xmlns:a16="http://schemas.microsoft.com/office/drawing/2014/main" val="1112766084"/>
                    </a:ext>
                  </a:extLst>
                </a:gridCol>
              </a:tblGrid>
              <a:tr h="358354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L="95939" marR="95939"/>
                </a:tc>
                <a:extLst>
                  <a:ext uri="{0D108BD9-81ED-4DB2-BD59-A6C34878D82A}">
                    <a16:rowId xmlns:a16="http://schemas.microsoft.com/office/drawing/2014/main" val="1960657333"/>
                  </a:ext>
                </a:extLst>
              </a:tr>
              <a:tr h="4398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BFS traversal</a:t>
                      </a:r>
                      <a:endParaRPr lang="en-IN" dirty="0"/>
                    </a:p>
                  </a:txBody>
                  <a:tcPr marL="95939" marR="95939"/>
                </a:tc>
                <a:extLst>
                  <a:ext uri="{0D108BD9-81ED-4DB2-BD59-A6C34878D82A}">
                    <a16:rowId xmlns:a16="http://schemas.microsoft.com/office/drawing/2014/main" val="255445089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A755D25-28ED-2CEB-B95A-FFDA892D19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036" y="2645038"/>
            <a:ext cx="5098492" cy="206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E0A2B-A73C-E92E-7BA8-8827AB15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Attributes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C429D4-CD08-27FE-5611-C21EAD12689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pPr marL="434340" indent="-342900"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For BFS traversal, some additional attributes are added to each vertex.</a:t>
                </a:r>
              </a:p>
              <a:p>
                <a:pPr marL="43434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IN" sz="2000" b="0" i="1" dirty="0" smtClean="0">
                        <a:latin typeface="Cambria Math" panose="02040503050406030204" pitchFamily="18" charset="0"/>
                      </a:rPr>
                      <m:t>𝑐𝑜𝑙𝑜𝑟</m:t>
                    </m:r>
                  </m:oMath>
                </a14:m>
                <a:r>
                  <a:rPr lang="en-IN" sz="2000" dirty="0"/>
                  <a:t>: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𝑊𝐻𝐼𝑇𝐸</m:t>
                    </m:r>
                  </m:oMath>
                </a14:m>
                <a:r>
                  <a:rPr lang="en-IN" sz="2000" dirty="0"/>
                  <a:t> means that the vertex is yet to be reached,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𝐺𝑅𝐴𝑌</m:t>
                    </m:r>
                  </m:oMath>
                </a14:m>
                <a:r>
                  <a:rPr lang="en-IN" sz="2000" dirty="0"/>
                  <a:t> means that the vertex has been reached but not yet traversed, and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𝐵𝐿𝐴𝐶𝐾</m:t>
                    </m:r>
                  </m:oMath>
                </a14:m>
                <a:r>
                  <a:rPr lang="en-IN" sz="2000" dirty="0"/>
                  <a:t> means that the vertex has been traversed.</a:t>
                </a:r>
              </a:p>
              <a:p>
                <a:pPr marL="43434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IN" sz="2000" b="0" i="1" dirty="0" smtClean="0">
                        <a:latin typeface="Cambria Math" panose="02040503050406030204" pitchFamily="18" charset="0"/>
                      </a:rPr>
                      <m:t>𝑑𝑒𝑝𝑡h</m:t>
                    </m:r>
                  </m:oMath>
                </a14:m>
                <a:r>
                  <a:rPr lang="en-IN" sz="2000" dirty="0"/>
                  <a:t>: Distance of the vertex from the source vertex.</a:t>
                </a:r>
              </a:p>
              <a:p>
                <a:pPr marL="43434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IN" sz="2000" b="0" i="1" dirty="0" smtClean="0">
                        <a:latin typeface="Cambria Math" panose="02040503050406030204" pitchFamily="18" charset="0"/>
                      </a:rPr>
                      <m:t>𝑝𝑎𝑟𝑒𝑛𝑡</m:t>
                    </m:r>
                  </m:oMath>
                </a14:m>
                <a:r>
                  <a:rPr lang="en-IN" sz="2000" dirty="0"/>
                  <a:t>: Parent of the vertex in the breadth first tree.</a:t>
                </a:r>
              </a:p>
              <a:p>
                <a:pPr marL="434340" indent="-342900">
                  <a:buFont typeface="Wingdings" panose="05000000000000000000" pitchFamily="2" charset="2"/>
                  <a:buChar char="Ø"/>
                </a:pPr>
                <a:endParaRPr lang="en-IN" sz="2000" dirty="0"/>
              </a:p>
              <a:p>
                <a:pPr marL="434340" indent="-342900">
                  <a:buFont typeface="Wingdings" panose="05000000000000000000" pitchFamily="2" charset="2"/>
                  <a:buChar char="Ø"/>
                </a:pPr>
                <a:endParaRPr lang="en-IN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C429D4-CD08-27FE-5611-C21EAD1268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t="-1515" r="-19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7">
            <a:extLst>
              <a:ext uri="{FF2B5EF4-FFF2-40B4-BE49-F238E27FC236}">
                <a16:creationId xmlns:a16="http://schemas.microsoft.com/office/drawing/2014/main" id="{B03DA557-A1B9-87C6-2179-3694273A1F9F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5756275" y="1825625"/>
          <a:ext cx="5180014" cy="40233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0014">
                  <a:extLst>
                    <a:ext uri="{9D8B030D-6E8A-4147-A177-3AD203B41FA5}">
                      <a16:colId xmlns:a16="http://schemas.microsoft.com/office/drawing/2014/main" val="1112766084"/>
                    </a:ext>
                  </a:extLst>
                </a:gridCol>
              </a:tblGrid>
              <a:tr h="358354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L="95939" marR="95939"/>
                </a:tc>
                <a:extLst>
                  <a:ext uri="{0D108BD9-81ED-4DB2-BD59-A6C34878D82A}">
                    <a16:rowId xmlns:a16="http://schemas.microsoft.com/office/drawing/2014/main" val="1960657333"/>
                  </a:ext>
                </a:extLst>
              </a:tr>
              <a:tr h="4398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BFS vertex attributes</a:t>
                      </a:r>
                      <a:endParaRPr lang="en-IN" dirty="0"/>
                    </a:p>
                  </a:txBody>
                  <a:tcPr marL="95939" marR="95939"/>
                </a:tc>
                <a:extLst>
                  <a:ext uri="{0D108BD9-81ED-4DB2-BD59-A6C34878D82A}">
                    <a16:rowId xmlns:a16="http://schemas.microsoft.com/office/drawing/2014/main" val="2554450890"/>
                  </a:ext>
                </a:extLst>
              </a:tr>
            </a:tbl>
          </a:graphicData>
        </a:graphic>
      </p:graphicFrame>
      <p:pic>
        <p:nvPicPr>
          <p:cNvPr id="10" name="Graphic 12">
            <a:extLst>
              <a:ext uri="{FF2B5EF4-FFF2-40B4-BE49-F238E27FC236}">
                <a16:creationId xmlns:a16="http://schemas.microsoft.com/office/drawing/2014/main" id="{58210335-E9E0-D999-EAF3-4F8093532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8842" y="1989057"/>
            <a:ext cx="4754880" cy="312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26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E0A2B-A73C-E92E-7BA8-8827AB15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Algorithm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429D4-CD08-27FE-5611-C21EAD1268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prstGeom prst="snip2DiagRect">
            <a:avLst>
              <a:gd name="adj1" fmla="val 0"/>
              <a:gd name="adj2" fmla="val 4484"/>
            </a:avLst>
          </a:prstGeom>
          <a:solidFill>
            <a:srgbClr val="F2E6E6"/>
          </a:solidFill>
          <a:ln>
            <a:noFill/>
          </a:ln>
        </p:spPr>
        <p:txBody>
          <a:bodyPr>
            <a:noAutofit/>
          </a:bodyPr>
          <a:lstStyle/>
          <a:p>
            <a:pPr marL="45720" indent="0" algn="l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1400" b="1" kern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function</a:t>
            </a:r>
            <a:r>
              <a:rPr lang="en-IN" sz="1400" b="1" kern="12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IN" sz="1400" b="1" kern="12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BFS</a:t>
            </a:r>
            <a:r>
              <a:rPr lang="en-IN" sz="1400" b="1" kern="12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lang="en-IN" sz="1400" b="1" kern="12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graph</a:t>
            </a:r>
            <a:r>
              <a:rPr lang="en-IN" sz="1400" b="1" kern="12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lang="en-IN" sz="1400" b="1" kern="12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source</a:t>
            </a:r>
            <a:r>
              <a:rPr lang="en-IN" sz="1400" b="1" kern="12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):</a:t>
            </a:r>
            <a:endParaRPr lang="en-IN" sz="1400" dirty="0">
              <a:effectLst/>
            </a:endParaRPr>
          </a:p>
          <a:p>
            <a:pPr marL="45720" indent="0" algn="l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1400" b="1" kern="12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lang="en-IN" sz="1400" b="1" kern="12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# whiten all vertices</a:t>
            </a:r>
            <a:endParaRPr lang="en-IN" sz="1400" dirty="0">
              <a:effectLst/>
            </a:endParaRPr>
          </a:p>
          <a:p>
            <a:pPr marL="45720" indent="0" algn="l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1400" b="1" kern="12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lang="en-IN" sz="1400" b="1" kern="1200" dirty="0">
                <a:solidFill>
                  <a:srgbClr val="AF00DB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for</a:t>
            </a:r>
            <a:r>
              <a:rPr lang="en-IN" sz="1400" b="1" kern="12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IN" sz="1400" b="1" kern="12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v</a:t>
            </a:r>
            <a:r>
              <a:rPr lang="en-IN" sz="1400" b="1" kern="12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IN" sz="1400" b="1" kern="1200" dirty="0">
                <a:solidFill>
                  <a:srgbClr val="AF00DB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lang="en-IN" sz="1400" b="1" kern="12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IN" sz="1400" b="1" kern="12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graph</a:t>
            </a:r>
            <a:r>
              <a:rPr lang="en-IN" sz="1400" b="1" kern="1200" dirty="0" err="1">
                <a:solidFill>
                  <a:srgbClr val="3B3B3B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.vertices</a:t>
            </a:r>
            <a:r>
              <a:rPr lang="en-IN" sz="1400" b="1" kern="12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:</a:t>
            </a:r>
            <a:endParaRPr lang="en-IN" sz="1400" dirty="0">
              <a:effectLst/>
            </a:endParaRPr>
          </a:p>
          <a:p>
            <a:pPr marL="45720" indent="0" algn="l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1400" b="1" kern="12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        </a:t>
            </a:r>
            <a:r>
              <a:rPr lang="en-IN" sz="1400" b="1" kern="12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v</a:t>
            </a:r>
            <a:r>
              <a:rPr lang="en-IN" sz="1400" b="1" kern="1200" dirty="0" err="1">
                <a:solidFill>
                  <a:srgbClr val="3B3B3B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.color</a:t>
            </a:r>
            <a:r>
              <a:rPr lang="en-IN" sz="1400" b="1" kern="12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IN" sz="1400" b="1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lang="en-IN" sz="1400" b="1" kern="12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IN" sz="1400" b="1" kern="1200" dirty="0">
                <a:solidFill>
                  <a:srgbClr val="0070C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WHITE</a:t>
            </a:r>
            <a:endParaRPr lang="en-IN" sz="1400" dirty="0">
              <a:effectLst/>
            </a:endParaRPr>
          </a:p>
          <a:p>
            <a:pPr marL="45720" indent="0" algn="l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1400" b="1" kern="12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        </a:t>
            </a:r>
            <a:r>
              <a:rPr lang="en-IN" sz="1400" b="1" kern="12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v</a:t>
            </a:r>
            <a:r>
              <a:rPr lang="en-IN" sz="1400" b="1" kern="1200" dirty="0" err="1">
                <a:solidFill>
                  <a:srgbClr val="3B3B3B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.parent</a:t>
            </a:r>
            <a:r>
              <a:rPr lang="en-IN" sz="1400" b="1" kern="12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IN" sz="1400" b="1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lang="en-IN" sz="1400" b="1" kern="12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IN" sz="1400" b="1" kern="1200" dirty="0">
                <a:solidFill>
                  <a:srgbClr val="0070C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NULL</a:t>
            </a:r>
            <a:endParaRPr lang="en-IN" sz="1400" dirty="0">
              <a:effectLst/>
            </a:endParaRPr>
          </a:p>
          <a:p>
            <a:pPr marL="45720" indent="0" algn="l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1400" b="1" kern="12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lang="en-IN" sz="1400" b="1" kern="12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# traverse source</a:t>
            </a:r>
            <a:endParaRPr lang="en-IN" sz="1400" dirty="0">
              <a:effectLst/>
            </a:endParaRPr>
          </a:p>
          <a:p>
            <a:pPr marL="45720" indent="0" algn="l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1400" b="1" kern="12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lang="en-IN" sz="1400" b="1" kern="12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source</a:t>
            </a:r>
            <a:r>
              <a:rPr lang="en-IN" sz="1400" b="1" kern="1200" dirty="0" err="1">
                <a:solidFill>
                  <a:srgbClr val="3B3B3B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.color</a:t>
            </a:r>
            <a:r>
              <a:rPr lang="en-IN" sz="1400" b="1" kern="12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IN" sz="1400" b="1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lang="en-IN" sz="1400" b="1" kern="12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IN" sz="1400" b="1" kern="1200" dirty="0">
                <a:solidFill>
                  <a:srgbClr val="0070C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GRAY</a:t>
            </a:r>
            <a:endParaRPr lang="en-IN" sz="1400" dirty="0">
              <a:effectLst/>
            </a:endParaRPr>
          </a:p>
          <a:p>
            <a:pPr marL="45720" indent="0" algn="l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1400" b="1" kern="12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lang="en-IN" sz="1400" b="1" kern="12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source</a:t>
            </a:r>
            <a:r>
              <a:rPr lang="en-IN" sz="1400" b="1" kern="1200" dirty="0" err="1">
                <a:solidFill>
                  <a:srgbClr val="3B3B3B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.depth</a:t>
            </a:r>
            <a:r>
              <a:rPr lang="en-IN" sz="1400" b="1" kern="12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IN" sz="1400" b="1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lang="en-IN" sz="1400" b="1" kern="12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IN" sz="1400" b="1" kern="12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0</a:t>
            </a:r>
            <a:endParaRPr lang="en-IN" sz="1400" dirty="0">
              <a:effectLst/>
            </a:endParaRPr>
          </a:p>
          <a:p>
            <a:pPr marL="45720" indent="0" algn="l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1400" b="1" kern="12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lang="en-IN" sz="1400" b="1" kern="12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source</a:t>
            </a:r>
            <a:r>
              <a:rPr lang="en-IN" sz="1400" b="1" kern="1200" dirty="0" err="1">
                <a:solidFill>
                  <a:srgbClr val="3B3B3B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.parent</a:t>
            </a:r>
            <a:r>
              <a:rPr lang="en-IN" sz="1400" b="1" kern="12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IN" sz="1400" b="1" kern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lang="en-IN" sz="1400" b="1" kern="12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IN" sz="1400" b="1" kern="1200" dirty="0">
                <a:solidFill>
                  <a:srgbClr val="0070C1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NULL</a:t>
            </a:r>
            <a:endParaRPr lang="en-IN" sz="1400" dirty="0">
              <a:effectLst/>
            </a:endParaRPr>
          </a:p>
          <a:p>
            <a:pPr marL="45720" indent="0" algn="l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1400" b="1" kern="12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    </a:t>
            </a:r>
            <a:r>
              <a:rPr lang="en-IN" sz="1400" b="1" kern="12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enqueue</a:t>
            </a:r>
            <a:r>
              <a:rPr lang="en-IN" sz="1400" b="1" kern="12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lang="en-IN" sz="1400" b="1" kern="12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source</a:t>
            </a:r>
            <a:r>
              <a:rPr lang="en-IN" sz="1400" b="1" kern="12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+mn-ea"/>
                <a:cs typeface="+mn-cs"/>
              </a:rPr>
              <a:t>)</a:t>
            </a:r>
            <a:endParaRPr lang="en-IN" sz="1400" dirty="0">
              <a:effectLst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6B276C-01F2-6899-82AB-0744EC0E0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prstGeom prst="snip2DiagRect">
            <a:avLst>
              <a:gd name="adj1" fmla="val 0"/>
              <a:gd name="adj2" fmla="val 4718"/>
            </a:avLst>
          </a:prstGeom>
          <a:solidFill>
            <a:srgbClr val="F2E6E6"/>
          </a:solidFill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IN" sz="1400" b="1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# keep dequeuing</a:t>
            </a:r>
            <a:endParaRPr lang="en-IN" sz="1400" b="1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45720" indent="0">
              <a:buNone/>
            </a:pP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1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1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is_queue_empty</a:t>
            </a: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 marL="45720" indent="0">
              <a:buNone/>
            </a:pP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curr</a:t>
            </a: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1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dequeue</a:t>
            </a: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45720" indent="0">
              <a:buNone/>
            </a:pP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1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traverse nodes adjacent to source</a:t>
            </a:r>
            <a:endParaRPr lang="en-IN" sz="1400" b="1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45720" indent="0">
              <a:buNone/>
            </a:pP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1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1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1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curr</a:t>
            </a:r>
            <a:r>
              <a:rPr lang="en-IN" sz="1400" b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.adjacent</a:t>
            </a: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45720" indent="0">
              <a:buNone/>
            </a:pP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400" b="1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IN" sz="1400" b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.color</a:t>
            </a: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1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45720" indent="0">
              <a:buNone/>
            </a:pP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sz="14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IN" sz="1400" b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.color</a:t>
            </a: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1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GRAY</a:t>
            </a:r>
            <a:endParaRPr lang="en-IN" sz="1400" b="1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45720" indent="0">
              <a:buNone/>
            </a:pP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sz="14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IN" sz="1400" b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.depth</a:t>
            </a: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curr</a:t>
            </a:r>
            <a:r>
              <a:rPr lang="en-IN" sz="1400" b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.depth</a:t>
            </a: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IN" sz="1400" b="1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45720" indent="0">
              <a:buNone/>
            </a:pP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sz="14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IN" sz="1400" b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.parent</a:t>
            </a: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curr</a:t>
            </a:r>
            <a:endParaRPr lang="en-IN" sz="1400" b="1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45720" indent="0">
              <a:buNone/>
            </a:pP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sz="1400" b="1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enqueue</a:t>
            </a: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1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2050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E0A2B-A73C-E92E-7BA8-8827AB15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C429D4-CD08-27FE-5611-C21EAD1268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434340" indent="-342900"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Whitening all vertices takes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000" dirty="0"/>
                  <a:t> time.</a:t>
                </a:r>
              </a:p>
              <a:p>
                <a:pPr marL="434340" indent="-342900"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Traversing source vertex takes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IN" sz="2000" dirty="0"/>
                  <a:t> time.</a:t>
                </a:r>
              </a:p>
              <a:p>
                <a:pPr marL="434340" indent="-342900"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Since a vertex is enqueued only once, the queue can be dequeued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IN" sz="2000" dirty="0"/>
                  <a:t> times.</a:t>
                </a:r>
              </a:p>
              <a:p>
                <a:pPr marL="434340" indent="-342900"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The sum of all adjacent vertices of every vertex is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IN" sz="2000" dirty="0"/>
                  <a:t>.</a:t>
                </a:r>
              </a:p>
              <a:p>
                <a:pPr marL="434340" indent="-342900"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Time complexity of BFS is 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IN" sz="20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C429D4-CD08-27FE-5611-C21EAD1268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66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390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E0A2B-A73C-E92E-7BA8-8827AB15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Properties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C429D4-CD08-27FE-5611-C21EAD12689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434340" indent="-342900"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Breadth first search creates a breadth first tree where the parent of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IN" sz="2000" dirty="0"/>
                  <a:t> is </a:t>
                </a:r>
                <a14:m>
                  <m:oMath xmlns:m="http://schemas.openxmlformats.org/officeDocument/2006/math">
                    <m:r>
                      <a:rPr lang="en-IN" sz="2000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IN" sz="2000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000" b="0" i="1" dirty="0" smtClean="0">
                        <a:latin typeface="Cambria Math" panose="02040503050406030204" pitchFamily="18" charset="0"/>
                      </a:rPr>
                      <m:t>𝑝𝑎𝑟𝑒𝑛𝑡</m:t>
                    </m:r>
                  </m:oMath>
                </a14:m>
                <a:endParaRPr lang="en-IN" sz="2000" dirty="0"/>
              </a:p>
              <a:p>
                <a:pPr marL="43434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IN" sz="20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𝑜𝑢𝑟𝑐𝑒</m:t>
                    </m:r>
                  </m:oMath>
                </a14:m>
                <a:r>
                  <a:rPr lang="en-IN" sz="2000" dirty="0"/>
                  <a:t> is the root of the tree and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𝑠𝑜𝑢𝑟𝑐𝑒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𝑝𝑎𝑟𝑒𝑛𝑡</m:t>
                    </m:r>
                  </m:oMath>
                </a14:m>
                <a:r>
                  <a:rPr lang="en-IN" sz="2000" dirty="0"/>
                  <a:t> is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𝑁𝑈𝐿𝐿</m:t>
                    </m:r>
                  </m:oMath>
                </a14:m>
                <a:r>
                  <a:rPr lang="en-IN" sz="2000" dirty="0"/>
                  <a:t>.</a:t>
                </a:r>
              </a:p>
              <a:p>
                <a:pPr marL="434340" indent="-342900"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For any vertex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IN" sz="2000" dirty="0"/>
                  <a:t>,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𝑑𝑒𝑝𝑡h</m:t>
                    </m:r>
                  </m:oMath>
                </a14:m>
                <a:r>
                  <a:rPr lang="en-IN" sz="2000" dirty="0"/>
                  <a:t> is the shortest distance from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𝑠𝑜𝑢𝑟𝑐𝑒</m:t>
                    </m:r>
                  </m:oMath>
                </a14:m>
                <a:r>
                  <a:rPr lang="en-IN" sz="2000" dirty="0"/>
                  <a:t> to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IN" sz="20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C429D4-CD08-27FE-5611-C21EAD1268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t="-15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47F8C8A-45B2-8145-E827-67DA6AFCF66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14068480"/>
              </p:ext>
            </p:extLst>
          </p:nvPr>
        </p:nvGraphicFramePr>
        <p:xfrm>
          <a:off x="5756275" y="1825625"/>
          <a:ext cx="5180014" cy="40233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0014">
                  <a:extLst>
                    <a:ext uri="{9D8B030D-6E8A-4147-A177-3AD203B41FA5}">
                      <a16:colId xmlns:a16="http://schemas.microsoft.com/office/drawing/2014/main" val="1112766084"/>
                    </a:ext>
                  </a:extLst>
                </a:gridCol>
              </a:tblGrid>
              <a:tr h="358354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L="95939" marR="95939"/>
                </a:tc>
                <a:extLst>
                  <a:ext uri="{0D108BD9-81ED-4DB2-BD59-A6C34878D82A}">
                    <a16:rowId xmlns:a16="http://schemas.microsoft.com/office/drawing/2014/main" val="1960657333"/>
                  </a:ext>
                </a:extLst>
              </a:tr>
              <a:tr h="4398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Shortest path from source</a:t>
                      </a:r>
                      <a:endParaRPr lang="en-IN" dirty="0"/>
                    </a:p>
                  </a:txBody>
                  <a:tcPr marL="95939" marR="95939"/>
                </a:tc>
                <a:extLst>
                  <a:ext uri="{0D108BD9-81ED-4DB2-BD59-A6C34878D82A}">
                    <a16:rowId xmlns:a16="http://schemas.microsoft.com/office/drawing/2014/main" val="255445089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4F6F1EA-D38F-C37E-BC4E-BA3A207F7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997" y="1964867"/>
            <a:ext cx="4066570" cy="332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27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E0A2B-A73C-E92E-7BA8-8827AB15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429D4-CD08-27FE-5611-C21EAD1268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434340" indent="-342900">
              <a:buFont typeface="Wingdings" panose="05000000000000000000" pitchFamily="2" charset="2"/>
              <a:buChar char="Ø"/>
            </a:pPr>
            <a:r>
              <a:rPr lang="en-US" sz="2000" dirty="0"/>
              <a:t>Prim’s algorithm uses BFS procedure to find minimal spanning tree in weighted graphs.</a:t>
            </a:r>
          </a:p>
          <a:p>
            <a:pPr marL="434340" indent="-342900">
              <a:buFont typeface="Wingdings" panose="05000000000000000000" pitchFamily="2" charset="2"/>
              <a:buChar char="Ø"/>
            </a:pPr>
            <a:r>
              <a:rPr lang="en-US" sz="2000" dirty="0"/>
              <a:t>Dijkstra’s shortest path algorithm also uses BFS procedure for path finding.</a:t>
            </a:r>
          </a:p>
          <a:p>
            <a:pPr marL="434340" indent="-342900">
              <a:buFont typeface="Wingdings" panose="05000000000000000000" pitchFamily="2" charset="2"/>
              <a:buChar char="Ø"/>
            </a:pPr>
            <a:r>
              <a:rPr lang="en-US" sz="2000" dirty="0"/>
              <a:t>Alternatively, it can also be used to find solution to mazes.</a:t>
            </a:r>
          </a:p>
          <a:p>
            <a:pPr marL="434340" indent="-342900">
              <a:buFont typeface="Wingdings" panose="05000000000000000000" pitchFamily="2" charset="2"/>
              <a:buChar char="Ø"/>
            </a:pPr>
            <a:r>
              <a:rPr lang="en-US" sz="2000" dirty="0"/>
              <a:t>BFS traversal is also used to analyze relationships and connections, especially in social networking.</a:t>
            </a:r>
            <a:endParaRPr lang="en-IN" sz="2000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47F8C8A-45B2-8145-E827-67DA6AFCF66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05040009"/>
              </p:ext>
            </p:extLst>
          </p:nvPr>
        </p:nvGraphicFramePr>
        <p:xfrm>
          <a:off x="5756275" y="1825625"/>
          <a:ext cx="5180013" cy="40233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0013">
                  <a:extLst>
                    <a:ext uri="{9D8B030D-6E8A-4147-A177-3AD203B41FA5}">
                      <a16:colId xmlns:a16="http://schemas.microsoft.com/office/drawing/2014/main" val="1112766084"/>
                    </a:ext>
                  </a:extLst>
                </a:gridCol>
              </a:tblGrid>
              <a:tr h="358354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L="95939" marR="95939"/>
                </a:tc>
                <a:extLst>
                  <a:ext uri="{0D108BD9-81ED-4DB2-BD59-A6C34878D82A}">
                    <a16:rowId xmlns:a16="http://schemas.microsoft.com/office/drawing/2014/main" val="1960657333"/>
                  </a:ext>
                </a:extLst>
              </a:tr>
              <a:tr h="4398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Path finding</a:t>
                      </a:r>
                      <a:endParaRPr lang="en-IN" dirty="0"/>
                    </a:p>
                  </a:txBody>
                  <a:tcPr marL="95939" marR="95939"/>
                </a:tc>
                <a:extLst>
                  <a:ext uri="{0D108BD9-81ED-4DB2-BD59-A6C34878D82A}">
                    <a16:rowId xmlns:a16="http://schemas.microsoft.com/office/drawing/2014/main" val="255445089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A0D2C00-C73B-4DB6-4C98-402B7FF87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230" y="1904999"/>
            <a:ext cx="4574103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0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E65632F-1260-A2BE-D66A-9CD19412B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Depth first search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C7076B-3C39-CC04-1C7A-462368D2E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900" y="2350108"/>
            <a:ext cx="3361921" cy="3609461"/>
          </a:xfrm>
        </p:spPr>
        <p:txBody>
          <a:bodyPr/>
          <a:lstStyle/>
          <a:p>
            <a:pPr marL="324900" indent="342900">
              <a:buFont typeface="Wingdings" panose="05000000000000000000" pitchFamily="2" charset="2"/>
              <a:buChar char="Ø"/>
            </a:pPr>
            <a:r>
              <a:rPr lang="en-US" dirty="0"/>
              <a:t>What is DFS?</a:t>
            </a:r>
          </a:p>
          <a:p>
            <a:pPr marL="324900" indent="342900">
              <a:buFont typeface="Wingdings" panose="05000000000000000000" pitchFamily="2" charset="2"/>
              <a:buChar char="Ø"/>
            </a:pPr>
            <a:r>
              <a:rPr lang="en-US" dirty="0"/>
              <a:t>Attributes</a:t>
            </a:r>
          </a:p>
          <a:p>
            <a:pPr marL="324900" indent="342900">
              <a:buFont typeface="Wingdings" panose="05000000000000000000" pitchFamily="2" charset="2"/>
              <a:buChar char="Ø"/>
            </a:pPr>
            <a:r>
              <a:rPr lang="en-US" dirty="0"/>
              <a:t>Algorithm</a:t>
            </a:r>
          </a:p>
          <a:p>
            <a:pPr marL="324900" indent="342900">
              <a:buFont typeface="Wingdings" panose="05000000000000000000" pitchFamily="2" charset="2"/>
              <a:buChar char="Ø"/>
            </a:pPr>
            <a:r>
              <a:rPr lang="en-US" dirty="0"/>
              <a:t>Analysis</a:t>
            </a: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DB080074-4FDD-06F8-1104-6C49B74DF682}"/>
              </a:ext>
            </a:extLst>
          </p:cNvPr>
          <p:cNvSpPr txBox="1">
            <a:spLocks/>
          </p:cNvSpPr>
          <p:nvPr/>
        </p:nvSpPr>
        <p:spPr>
          <a:xfrm>
            <a:off x="3784821" y="2350107"/>
            <a:ext cx="3361921" cy="36094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900" indent="342900">
              <a:buFont typeface="Wingdings" panose="05000000000000000000" pitchFamily="2" charset="2"/>
              <a:buChar char="Ø"/>
            </a:pPr>
            <a:r>
              <a:rPr lang="en-US" dirty="0"/>
              <a:t>Properties</a:t>
            </a:r>
          </a:p>
          <a:p>
            <a:pPr marL="324900" indent="342900">
              <a:buFont typeface="Wingdings" panose="05000000000000000000" pitchFamily="2" charset="2"/>
              <a:buChar char="Ø"/>
            </a:pPr>
            <a:r>
              <a:rPr lang="en-US" dirty="0"/>
              <a:t>Types of edges</a:t>
            </a:r>
          </a:p>
          <a:p>
            <a:pPr marL="324900" indent="342900">
              <a:buFont typeface="Wingdings" panose="05000000000000000000" pitchFamily="2" charset="2"/>
              <a:buChar char="Ø"/>
            </a:pPr>
            <a:r>
              <a:rPr lang="en-US" dirty="0"/>
              <a:t>White-path theorem</a:t>
            </a:r>
          </a:p>
          <a:p>
            <a:pPr marL="324900" indent="342900">
              <a:buFont typeface="Wingdings" panose="05000000000000000000" pitchFamily="2" charset="2"/>
              <a:buChar char="Ø"/>
            </a:pPr>
            <a:r>
              <a:rPr lang="en-US" dirty="0"/>
              <a:t>Applications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473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E0A2B-A73C-E92E-7BA8-8827AB15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DFS?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429D4-CD08-27FE-5611-C21EAD1268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434340" indent="-342900">
              <a:buFont typeface="Wingdings" panose="05000000000000000000" pitchFamily="2" charset="2"/>
              <a:buChar char="Ø"/>
            </a:pPr>
            <a:r>
              <a:rPr lang="en-IN" sz="2000" dirty="0"/>
              <a:t>The aim of depth first search is to traverse </a:t>
            </a:r>
            <a:r>
              <a:rPr lang="en-IN" sz="2000" i="1" dirty="0"/>
              <a:t>deeper</a:t>
            </a:r>
            <a:r>
              <a:rPr lang="en-IN" sz="2000" dirty="0"/>
              <a:t> vertices first whenever possible.</a:t>
            </a:r>
          </a:p>
          <a:p>
            <a:pPr marL="434340" indent="-342900">
              <a:buFont typeface="Wingdings" panose="05000000000000000000" pitchFamily="2" charset="2"/>
              <a:buChar char="Ø"/>
            </a:pPr>
            <a:r>
              <a:rPr lang="en-IN" sz="2000" dirty="0"/>
              <a:t>The algorithm starts with a vertex, keeps discovering </a:t>
            </a:r>
            <a:r>
              <a:rPr lang="en-IN" sz="2000" i="1" dirty="0"/>
              <a:t>deeper</a:t>
            </a:r>
            <a:r>
              <a:rPr lang="en-IN" sz="2000" dirty="0"/>
              <a:t> vertices until there are no more undiscovered vertices.</a:t>
            </a:r>
          </a:p>
          <a:p>
            <a:pPr marL="434340" indent="-342900">
              <a:buFont typeface="Wingdings" panose="05000000000000000000" pitchFamily="2" charset="2"/>
              <a:buChar char="Ø"/>
            </a:pPr>
            <a:r>
              <a:rPr lang="en-IN" sz="2000" dirty="0"/>
              <a:t>Then the same process is repeated for every other undiscovered vertices.</a:t>
            </a:r>
          </a:p>
        </p:txBody>
      </p:sp>
      <p:graphicFrame>
        <p:nvGraphicFramePr>
          <p:cNvPr id="9" name="Table 7">
            <a:extLst>
              <a:ext uri="{FF2B5EF4-FFF2-40B4-BE49-F238E27FC236}">
                <a16:creationId xmlns:a16="http://schemas.microsoft.com/office/drawing/2014/main" id="{B03DA557-A1B9-87C6-2179-3694273A1F9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43830196"/>
              </p:ext>
            </p:extLst>
          </p:nvPr>
        </p:nvGraphicFramePr>
        <p:xfrm>
          <a:off x="5756275" y="1825625"/>
          <a:ext cx="5180014" cy="40233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0014">
                  <a:extLst>
                    <a:ext uri="{9D8B030D-6E8A-4147-A177-3AD203B41FA5}">
                      <a16:colId xmlns:a16="http://schemas.microsoft.com/office/drawing/2014/main" val="1112766084"/>
                    </a:ext>
                  </a:extLst>
                </a:gridCol>
              </a:tblGrid>
              <a:tr h="358354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L="95939" marR="9593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657333"/>
                  </a:ext>
                </a:extLst>
              </a:tr>
              <a:tr h="4398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DFS traversal</a:t>
                      </a:r>
                      <a:endParaRPr lang="en-IN" dirty="0"/>
                    </a:p>
                  </a:txBody>
                  <a:tcPr marL="95939" marR="9593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445089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0144FE3C-9992-E832-B1AD-C929EADA7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192" y="2677213"/>
            <a:ext cx="5112179" cy="20672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0969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E0A2B-A73C-E92E-7BA8-8827AB15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Attributes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C429D4-CD08-27FE-5611-C21EAD12689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pPr marL="434340" indent="-342900"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DFS traversal also defines some more attributes for vertices.</a:t>
                </a:r>
              </a:p>
              <a:p>
                <a:pPr marL="43434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IN" sz="2000" b="0" i="1" dirty="0" smtClean="0">
                        <a:latin typeface="Cambria Math" panose="02040503050406030204" pitchFamily="18" charset="0"/>
                      </a:rPr>
                      <m:t>𝑐𝑜𝑙𝑜𝑟</m:t>
                    </m:r>
                  </m:oMath>
                </a14:m>
                <a:r>
                  <a:rPr lang="en-IN" sz="2000" dirty="0"/>
                  <a:t>: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𝑊𝐻𝐼𝑇𝐸</m:t>
                    </m:r>
                  </m:oMath>
                </a14:m>
                <a:r>
                  <a:rPr lang="en-IN" sz="2000" dirty="0"/>
                  <a:t>,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𝐺𝑅𝐴𝑌</m:t>
                    </m:r>
                  </m:oMath>
                </a14:m>
                <a:r>
                  <a:rPr lang="en-IN" sz="2000" dirty="0"/>
                  <a:t> or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𝐵𝐿𝐴𝐶𝐾</m:t>
                    </m:r>
                  </m:oMath>
                </a14:m>
                <a:r>
                  <a:rPr lang="en-IN" sz="2000" dirty="0"/>
                  <a:t>.</a:t>
                </a:r>
              </a:p>
              <a:p>
                <a:pPr marL="43434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IN" sz="2000" b="0" i="1" dirty="0" smtClean="0">
                        <a:latin typeface="Cambria Math" panose="02040503050406030204" pitchFamily="18" charset="0"/>
                      </a:rPr>
                      <m:t>𝑑𝑖𝑠𝑐𝑜𝑣𝑒𝑟𝑒𝑑</m:t>
                    </m:r>
                  </m:oMath>
                </a14:m>
                <a:r>
                  <a:rPr lang="en-IN" sz="2000" dirty="0"/>
                  <a:t>: Timestamp when vertex was discovered.</a:t>
                </a:r>
              </a:p>
              <a:p>
                <a:pPr marL="43434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𝑓𝑖𝑛𝑖𝑠h𝑒𝑑</m:t>
                    </m:r>
                  </m:oMath>
                </a14:m>
                <a:r>
                  <a:rPr lang="en-IN" sz="2000" dirty="0"/>
                  <a:t>: Timestamp when the traversal of the vertex finished.</a:t>
                </a:r>
              </a:p>
              <a:p>
                <a:pPr marL="43434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IN" sz="2000" b="0" i="1" dirty="0" smtClean="0">
                        <a:latin typeface="Cambria Math" panose="02040503050406030204" pitchFamily="18" charset="0"/>
                      </a:rPr>
                      <m:t>𝑝𝑎𝑟𝑒𝑛𝑡</m:t>
                    </m:r>
                  </m:oMath>
                </a14:m>
                <a:r>
                  <a:rPr lang="en-IN" sz="2000" dirty="0"/>
                  <a:t>: Parent of the vertex in the breadth first tree.</a:t>
                </a:r>
              </a:p>
              <a:p>
                <a:pPr marL="434340" indent="-342900">
                  <a:buFont typeface="Wingdings" panose="05000000000000000000" pitchFamily="2" charset="2"/>
                  <a:buChar char="Ø"/>
                </a:pPr>
                <a:endParaRPr lang="en-IN" sz="2000" dirty="0"/>
              </a:p>
              <a:p>
                <a:pPr marL="434340" indent="-342900">
                  <a:buFont typeface="Wingdings" panose="05000000000000000000" pitchFamily="2" charset="2"/>
                  <a:buChar char="Ø"/>
                </a:pPr>
                <a:endParaRPr lang="en-IN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C429D4-CD08-27FE-5611-C21EAD1268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t="-15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7">
            <a:extLst>
              <a:ext uri="{FF2B5EF4-FFF2-40B4-BE49-F238E27FC236}">
                <a16:creationId xmlns:a16="http://schemas.microsoft.com/office/drawing/2014/main" id="{B03DA557-A1B9-87C6-2179-3694273A1F9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5787887"/>
              </p:ext>
            </p:extLst>
          </p:nvPr>
        </p:nvGraphicFramePr>
        <p:xfrm>
          <a:off x="5756275" y="1825625"/>
          <a:ext cx="5180014" cy="40233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0014">
                  <a:extLst>
                    <a:ext uri="{9D8B030D-6E8A-4147-A177-3AD203B41FA5}">
                      <a16:colId xmlns:a16="http://schemas.microsoft.com/office/drawing/2014/main" val="1112766084"/>
                    </a:ext>
                  </a:extLst>
                </a:gridCol>
              </a:tblGrid>
              <a:tr h="358354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L="95939" marR="95939"/>
                </a:tc>
                <a:extLst>
                  <a:ext uri="{0D108BD9-81ED-4DB2-BD59-A6C34878D82A}">
                    <a16:rowId xmlns:a16="http://schemas.microsoft.com/office/drawing/2014/main" val="1960657333"/>
                  </a:ext>
                </a:extLst>
              </a:tr>
              <a:tr h="4398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DFS vertex attributes</a:t>
                      </a:r>
                      <a:endParaRPr lang="en-IN" dirty="0"/>
                    </a:p>
                  </a:txBody>
                  <a:tcPr marL="95939" marR="95939"/>
                </a:tc>
                <a:extLst>
                  <a:ext uri="{0D108BD9-81ED-4DB2-BD59-A6C34878D82A}">
                    <a16:rowId xmlns:a16="http://schemas.microsoft.com/office/drawing/2014/main" val="2554450890"/>
                  </a:ext>
                </a:extLst>
              </a:tr>
            </a:tbl>
          </a:graphicData>
        </a:graphic>
      </p:graphicFrame>
      <p:pic>
        <p:nvPicPr>
          <p:cNvPr id="10" name="Graphic 12">
            <a:extLst>
              <a:ext uri="{FF2B5EF4-FFF2-40B4-BE49-F238E27FC236}">
                <a16:creationId xmlns:a16="http://schemas.microsoft.com/office/drawing/2014/main" id="{58210335-E9E0-D999-EAF3-4F8093532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1266" y="2215161"/>
            <a:ext cx="4730031" cy="270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3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E65632F-1260-A2BE-D66A-9CD19412B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C7076B-3C39-CC04-1C7A-462368D2E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24900" indent="342900">
              <a:buFont typeface="Wingdings" panose="05000000000000000000" pitchFamily="2" charset="2"/>
              <a:buChar char="Ø"/>
            </a:pPr>
            <a:r>
              <a:rPr lang="en-US" dirty="0"/>
              <a:t>Graph and set theory</a:t>
            </a:r>
          </a:p>
          <a:p>
            <a:pPr marL="324900" indent="342900">
              <a:buFont typeface="Wingdings" panose="05000000000000000000" pitchFamily="2" charset="2"/>
              <a:buChar char="Ø"/>
            </a:pPr>
            <a:r>
              <a:rPr lang="en-US" dirty="0"/>
              <a:t>Graph and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369902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E0A2B-A73C-E92E-7BA8-8827AB15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Algorithm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429D4-CD08-27FE-5611-C21EAD1268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prstGeom prst="snip2DiagRect">
            <a:avLst>
              <a:gd name="adj1" fmla="val 0"/>
              <a:gd name="adj2" fmla="val 4484"/>
            </a:avLst>
          </a:prstGeom>
          <a:solidFill>
            <a:srgbClr val="F2E6E6"/>
          </a:solidFill>
          <a:ln>
            <a:noFill/>
          </a:ln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IN" sz="1400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1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DFS</a:t>
            </a: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1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graph</a:t>
            </a: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45720" indent="0">
              <a:buNone/>
            </a:pP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1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whiten all vertices</a:t>
            </a:r>
            <a:endParaRPr lang="en-IN" sz="1400" b="1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45720" indent="0">
              <a:buNone/>
            </a:pP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1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1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1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graph</a:t>
            </a:r>
            <a:r>
              <a:rPr lang="en-IN" sz="1400" b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.vertices</a:t>
            </a: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45720" indent="0">
              <a:buNone/>
            </a:pP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IN" sz="1400" b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.color</a:t>
            </a: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1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WHITE</a:t>
            </a:r>
            <a:endParaRPr lang="en-IN" sz="1400" b="1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45720" indent="0">
              <a:buNone/>
            </a:pP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IN" sz="1400" b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.parent</a:t>
            </a: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1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NULL</a:t>
            </a:r>
            <a:endParaRPr lang="en-IN" sz="1400" b="1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45720" indent="0">
              <a:buNone/>
            </a:pP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1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reset timestamp</a:t>
            </a:r>
            <a:endParaRPr lang="en-IN" sz="1400" b="1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45720" indent="0">
              <a:buNone/>
            </a:pP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1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timestamp</a:t>
            </a: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IN" sz="1400" b="1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45720" indent="0">
              <a:buNone/>
            </a:pP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1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visit every vertex</a:t>
            </a:r>
            <a:endParaRPr lang="en-IN" sz="1400" b="1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45720" indent="0">
              <a:buNone/>
            </a:pP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1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1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1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graph</a:t>
            </a:r>
            <a:r>
              <a:rPr lang="en-IN" sz="1400" b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.vertices</a:t>
            </a: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45720" indent="0">
              <a:buNone/>
            </a:pP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1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IN" sz="1400" b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.color</a:t>
            </a: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1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45720" indent="0">
              <a:buNone/>
            </a:pP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400" b="1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DFS_VISIT</a:t>
            </a: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1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graph</a:t>
            </a: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1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IN" sz="14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6B276C-01F2-6899-82AB-0744EC0E0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prstGeom prst="snip2DiagRect">
            <a:avLst>
              <a:gd name="adj1" fmla="val 0"/>
              <a:gd name="adj2" fmla="val 4718"/>
            </a:avLst>
          </a:prstGeom>
          <a:solidFill>
            <a:srgbClr val="F2E6E6"/>
          </a:solidFill>
        </p:spPr>
        <p:txBody>
          <a:bodyPr>
            <a:normAutofit/>
          </a:bodyPr>
          <a:lstStyle/>
          <a:p>
            <a:pPr marL="45720" indent="0">
              <a:buFont typeface="Wingdings 2" panose="05020102010507070707" pitchFamily="18" charset="2"/>
              <a:buNone/>
            </a:pPr>
            <a:r>
              <a:rPr lang="en-IN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IN" sz="1400" b="1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IN" sz="1400" b="1" dirty="0">
                <a:solidFill>
                  <a:srgbClr val="795E26"/>
                </a:solidFill>
                <a:latin typeface="Consolas" panose="020B0609020204030204" pitchFamily="49" charset="0"/>
              </a:rPr>
              <a:t>DFS_VISIT</a:t>
            </a:r>
            <a:r>
              <a:rPr lang="en-IN" sz="1400" b="1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IN" sz="1400" b="1" dirty="0">
                <a:solidFill>
                  <a:srgbClr val="001080"/>
                </a:solidFill>
                <a:latin typeface="Consolas" panose="020B0609020204030204" pitchFamily="49" charset="0"/>
              </a:rPr>
              <a:t>vertex</a:t>
            </a:r>
            <a:r>
              <a:rPr lang="en-IN" sz="1400" b="1" dirty="0">
                <a:solidFill>
                  <a:srgbClr val="3B3B3B"/>
                </a:solidFill>
                <a:latin typeface="Consolas" panose="020B0609020204030204" pitchFamily="49" charset="0"/>
              </a:rPr>
              <a:t>):</a:t>
            </a:r>
          </a:p>
          <a:p>
            <a:pPr marL="45720" indent="0">
              <a:buFont typeface="Wingdings 2" panose="05020102010507070707" pitchFamily="18" charset="2"/>
              <a:buNone/>
            </a:pPr>
            <a:r>
              <a:rPr lang="en-IN" sz="1400" b="1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IN" sz="1400" b="1" dirty="0">
                <a:solidFill>
                  <a:srgbClr val="001080"/>
                </a:solidFill>
                <a:latin typeface="Consolas" panose="020B0609020204030204" pitchFamily="49" charset="0"/>
              </a:rPr>
              <a:t>timestamp</a:t>
            </a:r>
            <a:r>
              <a:rPr lang="en-IN" sz="1400" b="1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I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+=</a:t>
            </a:r>
            <a:r>
              <a:rPr lang="en-IN" sz="1400" b="1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IN" sz="1400" b="1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endParaRPr lang="en-IN" sz="1400" b="1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pPr marL="45720" indent="0">
              <a:buFont typeface="Wingdings 2" panose="05020102010507070707" pitchFamily="18" charset="2"/>
              <a:buNone/>
            </a:pPr>
            <a:r>
              <a:rPr lang="en-IN" sz="1400" b="1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IN" sz="1400" b="1" dirty="0" err="1">
                <a:solidFill>
                  <a:srgbClr val="001080"/>
                </a:solidFill>
                <a:latin typeface="Consolas" panose="020B0609020204030204" pitchFamily="49" charset="0"/>
              </a:rPr>
              <a:t>vertex</a:t>
            </a:r>
            <a:r>
              <a:rPr lang="en-IN" sz="1400" b="1" dirty="0" err="1">
                <a:solidFill>
                  <a:srgbClr val="3B3B3B"/>
                </a:solidFill>
                <a:latin typeface="Consolas" panose="020B0609020204030204" pitchFamily="49" charset="0"/>
              </a:rPr>
              <a:t>.discovered</a:t>
            </a:r>
            <a:r>
              <a:rPr lang="en-IN" sz="1400" b="1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I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IN" sz="1400" b="1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IN" sz="1400" b="1" dirty="0">
                <a:solidFill>
                  <a:srgbClr val="001080"/>
                </a:solidFill>
                <a:latin typeface="Consolas" panose="020B0609020204030204" pitchFamily="49" charset="0"/>
              </a:rPr>
              <a:t>timestamp</a:t>
            </a:r>
            <a:endParaRPr lang="en-IN" sz="1400" b="1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pPr marL="45720" indent="0">
              <a:buFont typeface="Wingdings 2" panose="05020102010507070707" pitchFamily="18" charset="2"/>
              <a:buNone/>
            </a:pPr>
            <a:r>
              <a:rPr lang="en-IN" sz="1400" b="1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IN" sz="1400" b="1" dirty="0" err="1">
                <a:solidFill>
                  <a:srgbClr val="001080"/>
                </a:solidFill>
                <a:latin typeface="Consolas" panose="020B0609020204030204" pitchFamily="49" charset="0"/>
              </a:rPr>
              <a:t>vertex</a:t>
            </a:r>
            <a:r>
              <a:rPr lang="en-IN" sz="1400" b="1" dirty="0" err="1">
                <a:solidFill>
                  <a:srgbClr val="3B3B3B"/>
                </a:solidFill>
                <a:latin typeface="Consolas" panose="020B0609020204030204" pitchFamily="49" charset="0"/>
              </a:rPr>
              <a:t>.color</a:t>
            </a:r>
            <a:r>
              <a:rPr lang="en-IN" sz="1400" b="1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I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IN" sz="1400" b="1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IN" sz="1400" b="1" dirty="0">
                <a:solidFill>
                  <a:srgbClr val="0070C1"/>
                </a:solidFill>
                <a:latin typeface="Consolas" panose="020B0609020204030204" pitchFamily="49" charset="0"/>
              </a:rPr>
              <a:t>GRAY</a:t>
            </a:r>
            <a:endParaRPr lang="en-IN" sz="1400" b="1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pPr marL="45720" indent="0">
              <a:buFont typeface="Wingdings 2" panose="05020102010507070707" pitchFamily="18" charset="2"/>
              <a:buNone/>
            </a:pPr>
            <a:r>
              <a:rPr lang="en-IN" sz="1400" b="1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IN" sz="1400" b="1" dirty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IN" sz="1400" b="1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IN" sz="1400" b="1" dirty="0">
                <a:solidFill>
                  <a:srgbClr val="001080"/>
                </a:solidFill>
                <a:latin typeface="Consolas" panose="020B0609020204030204" pitchFamily="49" charset="0"/>
              </a:rPr>
              <a:t>v</a:t>
            </a:r>
            <a:r>
              <a:rPr lang="en-IN" sz="1400" b="1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IN" sz="1400" b="1" dirty="0">
                <a:solidFill>
                  <a:srgbClr val="AF00DB"/>
                </a:solidFill>
                <a:latin typeface="Consolas" panose="020B0609020204030204" pitchFamily="49" charset="0"/>
              </a:rPr>
              <a:t>in</a:t>
            </a:r>
            <a:r>
              <a:rPr lang="en-IN" sz="1400" b="1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IN" sz="1400" b="1" dirty="0" err="1">
                <a:solidFill>
                  <a:srgbClr val="001080"/>
                </a:solidFill>
                <a:latin typeface="Consolas" panose="020B0609020204030204" pitchFamily="49" charset="0"/>
              </a:rPr>
              <a:t>vertex</a:t>
            </a:r>
            <a:r>
              <a:rPr lang="en-IN" sz="1400" b="1" dirty="0" err="1">
                <a:solidFill>
                  <a:srgbClr val="3B3B3B"/>
                </a:solidFill>
                <a:latin typeface="Consolas" panose="020B0609020204030204" pitchFamily="49" charset="0"/>
              </a:rPr>
              <a:t>.adjacent</a:t>
            </a:r>
            <a:r>
              <a:rPr lang="en-IN" sz="1400" b="1" dirty="0">
                <a:solidFill>
                  <a:srgbClr val="3B3B3B"/>
                </a:solidFill>
                <a:latin typeface="Consolas" panose="020B0609020204030204" pitchFamily="49" charset="0"/>
              </a:rPr>
              <a:t>:</a:t>
            </a:r>
          </a:p>
          <a:p>
            <a:pPr marL="45720" indent="0">
              <a:buFont typeface="Wingdings 2" panose="05020102010507070707" pitchFamily="18" charset="2"/>
              <a:buNone/>
            </a:pPr>
            <a:r>
              <a:rPr lang="en-IN" sz="1400" b="1" dirty="0">
                <a:solidFill>
                  <a:srgbClr val="3B3B3B"/>
                </a:solidFill>
                <a:latin typeface="Consolas" panose="020B0609020204030204" pitchFamily="49" charset="0"/>
              </a:rPr>
              <a:t>        </a:t>
            </a:r>
            <a:r>
              <a:rPr lang="en-IN" sz="1400" b="1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IN" sz="1400" b="1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IN" sz="1400" b="1" dirty="0" err="1">
                <a:solidFill>
                  <a:srgbClr val="001080"/>
                </a:solidFill>
                <a:latin typeface="Consolas" panose="020B0609020204030204" pitchFamily="49" charset="0"/>
              </a:rPr>
              <a:t>v</a:t>
            </a:r>
            <a:r>
              <a:rPr lang="en-IN" sz="1400" b="1" dirty="0" err="1">
                <a:solidFill>
                  <a:srgbClr val="3B3B3B"/>
                </a:solidFill>
                <a:latin typeface="Consolas" panose="020B0609020204030204" pitchFamily="49" charset="0"/>
              </a:rPr>
              <a:t>.color</a:t>
            </a:r>
            <a:r>
              <a:rPr lang="en-IN" sz="1400" b="1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I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==</a:t>
            </a:r>
            <a:r>
              <a:rPr lang="en-IN" sz="1400" b="1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IN" sz="1400" b="1" dirty="0">
                <a:solidFill>
                  <a:srgbClr val="0070C1"/>
                </a:solidFill>
                <a:latin typeface="Consolas" panose="020B0609020204030204" pitchFamily="49" charset="0"/>
              </a:rPr>
              <a:t>WHITE</a:t>
            </a:r>
            <a:r>
              <a:rPr lang="en-IN" sz="1400" b="1" dirty="0">
                <a:solidFill>
                  <a:srgbClr val="3B3B3B"/>
                </a:solidFill>
                <a:latin typeface="Consolas" panose="020B0609020204030204" pitchFamily="49" charset="0"/>
              </a:rPr>
              <a:t>:</a:t>
            </a:r>
          </a:p>
          <a:p>
            <a:pPr marL="45720" indent="0">
              <a:buFont typeface="Wingdings 2" panose="05020102010507070707" pitchFamily="18" charset="2"/>
              <a:buNone/>
            </a:pPr>
            <a:r>
              <a:rPr lang="en-IN" sz="1400" b="1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</a:t>
            </a:r>
            <a:r>
              <a:rPr lang="en-IN" sz="1400" b="1" dirty="0" err="1">
                <a:solidFill>
                  <a:srgbClr val="001080"/>
                </a:solidFill>
                <a:latin typeface="Consolas" panose="020B0609020204030204" pitchFamily="49" charset="0"/>
              </a:rPr>
              <a:t>v</a:t>
            </a:r>
            <a:r>
              <a:rPr lang="en-IN" sz="1400" b="1" dirty="0" err="1">
                <a:solidFill>
                  <a:srgbClr val="3B3B3B"/>
                </a:solidFill>
                <a:latin typeface="Consolas" panose="020B0609020204030204" pitchFamily="49" charset="0"/>
              </a:rPr>
              <a:t>.parent</a:t>
            </a:r>
            <a:r>
              <a:rPr lang="en-IN" sz="1400" b="1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I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IN" sz="1400" b="1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IN" sz="1400" b="1" dirty="0">
                <a:solidFill>
                  <a:srgbClr val="001080"/>
                </a:solidFill>
                <a:latin typeface="Consolas" panose="020B0609020204030204" pitchFamily="49" charset="0"/>
              </a:rPr>
              <a:t>vertex</a:t>
            </a:r>
            <a:endParaRPr lang="en-IN" sz="1400" b="1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pPr marL="45720" indent="0">
              <a:buFont typeface="Wingdings 2" panose="05020102010507070707" pitchFamily="18" charset="2"/>
              <a:buNone/>
            </a:pPr>
            <a:r>
              <a:rPr lang="en-IN" sz="1400" b="1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</a:t>
            </a:r>
            <a:r>
              <a:rPr lang="en-IN" sz="1400" b="1" dirty="0">
                <a:solidFill>
                  <a:srgbClr val="795E26"/>
                </a:solidFill>
                <a:latin typeface="Consolas" panose="020B0609020204030204" pitchFamily="49" charset="0"/>
              </a:rPr>
              <a:t>DFS_VISIT</a:t>
            </a:r>
            <a:r>
              <a:rPr lang="en-IN" sz="1400" b="1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en-IN" sz="1400" b="1" dirty="0">
                <a:solidFill>
                  <a:srgbClr val="001080"/>
                </a:solidFill>
                <a:latin typeface="Consolas" panose="020B0609020204030204" pitchFamily="49" charset="0"/>
              </a:rPr>
              <a:t>v</a:t>
            </a:r>
            <a:r>
              <a:rPr lang="en-IN" sz="1400" b="1" dirty="0">
                <a:solidFill>
                  <a:srgbClr val="3B3B3B"/>
                </a:solidFill>
                <a:latin typeface="Consolas" panose="020B0609020204030204" pitchFamily="49" charset="0"/>
              </a:rPr>
              <a:t>)</a:t>
            </a:r>
          </a:p>
          <a:p>
            <a:pPr marL="45720" indent="0">
              <a:buFont typeface="Wingdings 2" panose="05020102010507070707" pitchFamily="18" charset="2"/>
              <a:buNone/>
            </a:pPr>
            <a:r>
              <a:rPr lang="en-IN" sz="1400" b="1" dirty="0">
                <a:solidFill>
                  <a:srgbClr val="3B3B3B"/>
                </a:solidFill>
                <a:latin typeface="Consolas" panose="020B0609020204030204" pitchFamily="49" charset="0"/>
              </a:rPr>
              <a:t>    </a:t>
            </a:r>
            <a:r>
              <a:rPr lang="en-IN" sz="1400" b="1" dirty="0">
                <a:solidFill>
                  <a:srgbClr val="001080"/>
                </a:solidFill>
                <a:latin typeface="Consolas" panose="020B0609020204030204" pitchFamily="49" charset="0"/>
              </a:rPr>
              <a:t>timestamp</a:t>
            </a:r>
            <a:r>
              <a:rPr lang="en-IN" sz="1400" b="1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I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+=</a:t>
            </a:r>
            <a:r>
              <a:rPr lang="en-IN" sz="1400" b="1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IN" sz="1400" b="1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endParaRPr lang="en-IN" sz="1400" b="1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pPr marL="45720" indent="0">
              <a:buFont typeface="Wingdings 2" panose="05020102010507070707" pitchFamily="18" charset="2"/>
              <a:buNone/>
            </a:pPr>
            <a:r>
              <a:rPr lang="en-IN" sz="1400" b="1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IN" sz="1400" b="1" dirty="0" err="1">
                <a:solidFill>
                  <a:srgbClr val="001080"/>
                </a:solidFill>
                <a:latin typeface="Consolas" panose="020B0609020204030204" pitchFamily="49" charset="0"/>
              </a:rPr>
              <a:t>vertex</a:t>
            </a:r>
            <a:r>
              <a:rPr lang="en-IN" sz="1400" b="1" dirty="0" err="1">
                <a:solidFill>
                  <a:srgbClr val="3B3B3B"/>
                </a:solidFill>
                <a:latin typeface="Consolas" panose="020B0609020204030204" pitchFamily="49" charset="0"/>
              </a:rPr>
              <a:t>.finished</a:t>
            </a:r>
            <a:r>
              <a:rPr lang="en-IN" sz="1400" b="1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I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IN" sz="1400" b="1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IN" sz="1400" b="1" dirty="0">
                <a:solidFill>
                  <a:srgbClr val="001080"/>
                </a:solidFill>
                <a:latin typeface="Consolas" panose="020B0609020204030204" pitchFamily="49" charset="0"/>
              </a:rPr>
              <a:t>timestamp</a:t>
            </a:r>
            <a:endParaRPr lang="en-IN" sz="1400" b="1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pPr marL="45720" indent="0">
              <a:buFont typeface="Wingdings 2" panose="05020102010507070707" pitchFamily="18" charset="2"/>
              <a:buNone/>
            </a:pPr>
            <a:r>
              <a:rPr lang="en-IN" sz="1400" b="1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IN" sz="1400" b="1" dirty="0" err="1">
                <a:solidFill>
                  <a:srgbClr val="001080"/>
                </a:solidFill>
                <a:latin typeface="Consolas" panose="020B0609020204030204" pitchFamily="49" charset="0"/>
              </a:rPr>
              <a:t>vertex</a:t>
            </a:r>
            <a:r>
              <a:rPr lang="en-IN" sz="1400" b="1" dirty="0" err="1">
                <a:solidFill>
                  <a:srgbClr val="3B3B3B"/>
                </a:solidFill>
                <a:latin typeface="Consolas" panose="020B0609020204030204" pitchFamily="49" charset="0"/>
              </a:rPr>
              <a:t>.color</a:t>
            </a:r>
            <a:r>
              <a:rPr lang="en-IN" sz="1400" b="1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I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IN" sz="1400" b="1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IN" sz="1400" b="1" dirty="0">
                <a:solidFill>
                  <a:srgbClr val="0070C1"/>
                </a:solidFill>
                <a:latin typeface="Consolas" panose="020B0609020204030204" pitchFamily="49" charset="0"/>
              </a:rPr>
              <a:t>BLACK</a:t>
            </a:r>
            <a:endParaRPr lang="en-IN" sz="1400" b="1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48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E0A2B-A73C-E92E-7BA8-8827AB15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C429D4-CD08-27FE-5611-C21EAD1268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434340" indent="-342900"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Whitening all vertices takes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000" dirty="0"/>
                  <a:t> time.</a:t>
                </a:r>
              </a:p>
              <a:p>
                <a:pPr marL="434340" indent="-342900"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Since a vertex is pushed only once, the stack can be popped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IN" sz="2000" dirty="0"/>
                  <a:t> times, i.e.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𝐷𝐹𝑆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𝑉𝐼𝑆𝐼𝑇</m:t>
                    </m:r>
                  </m:oMath>
                </a14:m>
                <a:r>
                  <a:rPr lang="en-IN" sz="2000" dirty="0"/>
                  <a:t> will be called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IN" sz="2000" dirty="0"/>
                  <a:t> times.</a:t>
                </a:r>
              </a:p>
              <a:p>
                <a:pPr marL="434340" indent="-342900"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The sum of all adjacent vertices of every vertex is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IN" sz="2000" dirty="0"/>
                  <a:t>, i.e. during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𝐷𝐹𝑆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𝑉𝐼𝑆𝐼𝑇</m:t>
                    </m:r>
                  </m:oMath>
                </a14:m>
                <a:r>
                  <a:rPr lang="en-IN" sz="2000" dirty="0"/>
                  <a:t>, adjacent vertices will be checked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IN" sz="2000" dirty="0"/>
                  <a:t> times.</a:t>
                </a:r>
              </a:p>
              <a:p>
                <a:pPr marL="434340" indent="-342900"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Time complexity of DFS is 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IN" sz="2000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C429D4-CD08-27FE-5611-C21EAD1268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662" r="-1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134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E0A2B-A73C-E92E-7BA8-8827AB15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Properties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C429D4-CD08-27FE-5611-C21EAD12689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434340" indent="-342900"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Depth first search creates multiple trees or a depth first forest where the parent of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IN" sz="2000" dirty="0"/>
                  <a:t> is </a:t>
                </a:r>
                <a14:m>
                  <m:oMath xmlns:m="http://schemas.openxmlformats.org/officeDocument/2006/math">
                    <m:r>
                      <a:rPr lang="en-IN" sz="2000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IN" sz="2000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000" b="0" i="1" dirty="0" smtClean="0">
                        <a:latin typeface="Cambria Math" panose="02040503050406030204" pitchFamily="18" charset="0"/>
                      </a:rPr>
                      <m:t>𝑝𝑎𝑟𝑒𝑛𝑡</m:t>
                    </m:r>
                  </m:oMath>
                </a14:m>
                <a:endParaRPr lang="en-IN" sz="2000" dirty="0"/>
              </a:p>
              <a:p>
                <a:pPr marL="434340" indent="-342900"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Each disconnected vertex has a corresponding tree, the root of the trees are vertices whose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𝑝𝑎𝑟𝑒𝑛𝑡</m:t>
                    </m:r>
                  </m:oMath>
                </a14:m>
                <a:r>
                  <a:rPr lang="en-IN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𝑁𝑈𝐿𝐿</m:t>
                    </m:r>
                  </m:oMath>
                </a14:m>
                <a:r>
                  <a:rPr lang="en-IN" sz="2000" dirty="0"/>
                  <a:t>.</a:t>
                </a:r>
              </a:p>
              <a:p>
                <a:pPr marL="434340" indent="-342900"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DFS discovery and finish times have parenthesis structure.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C429D4-CD08-27FE-5611-C21EAD1268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t="-145" r="-16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47F8C8A-45B2-8145-E827-67DA6AFCF66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183048340"/>
              </p:ext>
            </p:extLst>
          </p:nvPr>
        </p:nvGraphicFramePr>
        <p:xfrm>
          <a:off x="5756275" y="1825625"/>
          <a:ext cx="5180014" cy="40233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0014">
                  <a:extLst>
                    <a:ext uri="{9D8B030D-6E8A-4147-A177-3AD203B41FA5}">
                      <a16:colId xmlns:a16="http://schemas.microsoft.com/office/drawing/2014/main" val="1112766084"/>
                    </a:ext>
                  </a:extLst>
                </a:gridCol>
              </a:tblGrid>
              <a:tr h="358354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L="95939" marR="95939"/>
                </a:tc>
                <a:extLst>
                  <a:ext uri="{0D108BD9-81ED-4DB2-BD59-A6C34878D82A}">
                    <a16:rowId xmlns:a16="http://schemas.microsoft.com/office/drawing/2014/main" val="1960657333"/>
                  </a:ext>
                </a:extLst>
              </a:tr>
              <a:tr h="4398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Parenthesis structure</a:t>
                      </a:r>
                      <a:endParaRPr lang="en-IN" dirty="0"/>
                    </a:p>
                  </a:txBody>
                  <a:tcPr marL="95939" marR="95939"/>
                </a:tc>
                <a:extLst>
                  <a:ext uri="{0D108BD9-81ED-4DB2-BD59-A6C34878D82A}">
                    <a16:rowId xmlns:a16="http://schemas.microsoft.com/office/drawing/2014/main" val="255445089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82584A3-9D91-E507-CCB4-3CBA4B508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43345" y="2184202"/>
            <a:ext cx="4605874" cy="284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4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E0A2B-A73C-E92E-7BA8-8827AB15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Types of edges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C429D4-CD08-27FE-5611-C21EAD12689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434340" indent="-342900"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Tree edges: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IN" sz="2000" dirty="0"/>
                  <a:t> if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IN" sz="2000" dirty="0"/>
                  <a:t> is the child of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IN" sz="2000" dirty="0"/>
                  <a:t>, i.e. when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IN" sz="2000" dirty="0"/>
                  <a:t> is discovered, 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IN" sz="2000" dirty="0"/>
                  <a:t> is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𝑊𝐻𝐼𝑇𝐸</m:t>
                    </m:r>
                  </m:oMath>
                </a14:m>
                <a:r>
                  <a:rPr lang="en-IN" sz="2000" dirty="0"/>
                  <a:t>.</a:t>
                </a:r>
              </a:p>
              <a:p>
                <a:pPr marL="434340" indent="-342900"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Back edges: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IN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IN" sz="2000" dirty="0"/>
                  <a:t> if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IN" sz="2000" dirty="0"/>
                  <a:t> is an ancestor of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IN" sz="2000" dirty="0"/>
                  <a:t>, i.e. when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IN" sz="2000" dirty="0"/>
                  <a:t> is discovered,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IN" sz="2000" dirty="0"/>
                  <a:t> is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𝐺𝑅𝐴𝑌</m:t>
                    </m:r>
                  </m:oMath>
                </a14:m>
                <a:r>
                  <a:rPr lang="en-IN" sz="2000" dirty="0"/>
                  <a:t>.</a:t>
                </a:r>
              </a:p>
              <a:p>
                <a:pPr marL="434340" indent="-342900"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Forward edges: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IN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IN" sz="2000" dirty="0"/>
                  <a:t> if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IN" sz="2000" dirty="0"/>
                  <a:t> is a descendent of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IN" sz="2000" dirty="0"/>
                  <a:t> in the same tree, i.e. when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IN" sz="2000" dirty="0"/>
                  <a:t> is discovered,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IN" sz="2000" dirty="0"/>
                  <a:t> is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𝐵𝐿𝐴𝐶𝐾</m:t>
                    </m:r>
                  </m:oMath>
                </a14:m>
                <a:r>
                  <a:rPr lang="en-IN" sz="2000" dirty="0"/>
                  <a:t> and in the same tree.</a:t>
                </a:r>
              </a:p>
              <a:p>
                <a:pPr marL="434340" indent="-342900"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Cross edges: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IN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IN" sz="2000" dirty="0"/>
                  <a:t> if v and u are in different trees, i.e. when u is discovered, v is BLACK but in a different tree.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C429D4-CD08-27FE-5611-C21EAD1268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t="-145" r="-22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47F8C8A-45B2-8145-E827-67DA6AFCF66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177115323"/>
              </p:ext>
            </p:extLst>
          </p:nvPr>
        </p:nvGraphicFramePr>
        <p:xfrm>
          <a:off x="5756275" y="1825625"/>
          <a:ext cx="5180014" cy="40233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0014">
                  <a:extLst>
                    <a:ext uri="{9D8B030D-6E8A-4147-A177-3AD203B41FA5}">
                      <a16:colId xmlns:a16="http://schemas.microsoft.com/office/drawing/2014/main" val="1112766084"/>
                    </a:ext>
                  </a:extLst>
                </a:gridCol>
              </a:tblGrid>
              <a:tr h="358354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L="95939" marR="95939"/>
                </a:tc>
                <a:extLst>
                  <a:ext uri="{0D108BD9-81ED-4DB2-BD59-A6C34878D82A}">
                    <a16:rowId xmlns:a16="http://schemas.microsoft.com/office/drawing/2014/main" val="1960657333"/>
                  </a:ext>
                </a:extLst>
              </a:tr>
              <a:tr h="4398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Types of edges</a:t>
                      </a:r>
                      <a:endParaRPr lang="en-IN" dirty="0"/>
                    </a:p>
                  </a:txBody>
                  <a:tcPr marL="95939" marR="95939"/>
                </a:tc>
                <a:extLst>
                  <a:ext uri="{0D108BD9-81ED-4DB2-BD59-A6C34878D82A}">
                    <a16:rowId xmlns:a16="http://schemas.microsoft.com/office/drawing/2014/main" val="255445089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82584A3-9D91-E507-CCB4-3CBA4B508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5880" y="2566992"/>
            <a:ext cx="4770429" cy="217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62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E0A2B-A73C-E92E-7BA8-8827AB15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White-path theorem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C429D4-CD08-27FE-5611-C21EAD12689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434340" indent="-342900"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White-path theorem states that in a depth first forest, vertex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IN" sz="2000" dirty="0"/>
                  <a:t> is a descendent of vertex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IN" sz="2000" dirty="0"/>
                  <a:t> if and only if at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𝑑𝑖𝑠𝑐𝑜𝑣𝑒𝑟𝑒𝑑</m:t>
                    </m:r>
                  </m:oMath>
                </a14:m>
                <a:r>
                  <a:rPr lang="en-IN" sz="2000" dirty="0"/>
                  <a:t>, i.e. when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IN" sz="2000" dirty="0"/>
                  <a:t> was discovered, there is a path from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IN" sz="2000" dirty="0"/>
                  <a:t> to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IN" sz="2000" dirty="0"/>
                  <a:t> consisting entirely of white vertices.</a:t>
                </a:r>
              </a:p>
              <a:p>
                <a:pPr marL="434340" indent="-342900"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In the depth first forest of the graph in the example,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IN" sz="2000" dirty="0"/>
                  <a:t> is an ancestor of vertices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N" sz="2000" dirty="0"/>
                  <a:t>.</a:t>
                </a:r>
              </a:p>
              <a:p>
                <a:pPr marL="43434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IN" sz="2000" dirty="0"/>
                  <a:t> is not an ancestor of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IN" sz="2000" dirty="0"/>
                  <a:t> even if there exists a path from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IN" sz="2000" dirty="0"/>
                  <a:t> to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IN" sz="2000" dirty="0"/>
                  <a:t> because it does not consist of all white vertices.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C429D4-CD08-27FE-5611-C21EAD1268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t="-1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647F8C8A-45B2-8145-E827-67DA6AFCF66C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553635380"/>
                  </p:ext>
                </p:extLst>
              </p:nvPr>
            </p:nvGraphicFramePr>
            <p:xfrm>
              <a:off x="5756275" y="1825625"/>
              <a:ext cx="5180014" cy="402335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180014">
                      <a:extLst>
                        <a:ext uri="{9D8B030D-6E8A-4147-A177-3AD203B41FA5}">
                          <a16:colId xmlns:a16="http://schemas.microsoft.com/office/drawing/2014/main" val="1112766084"/>
                        </a:ext>
                      </a:extLst>
                    </a:gridCol>
                  </a:tblGrid>
                  <a:tr h="3583546"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 marL="95939" marR="95939"/>
                    </a:tc>
                    <a:extLst>
                      <a:ext uri="{0D108BD9-81ED-4DB2-BD59-A6C34878D82A}">
                        <a16:rowId xmlns:a16="http://schemas.microsoft.com/office/drawing/2014/main" val="1960657333"/>
                      </a:ext>
                    </a:extLst>
                  </a:tr>
                  <a:tr h="4398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Discovery time of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oMath>
                          </a14:m>
                          <a:r>
                            <a:rPr lang="en-US" dirty="0"/>
                            <a:t> and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oMath>
                          </a14:m>
                          <a:r>
                            <a:rPr lang="en-US" dirty="0"/>
                            <a:t> respectively</a:t>
                          </a:r>
                          <a:endParaRPr lang="en-IN" dirty="0"/>
                        </a:p>
                      </a:txBody>
                      <a:tcPr marL="95939" marR="95939"/>
                    </a:tc>
                    <a:extLst>
                      <a:ext uri="{0D108BD9-81ED-4DB2-BD59-A6C34878D82A}">
                        <a16:rowId xmlns:a16="http://schemas.microsoft.com/office/drawing/2014/main" val="25544508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647F8C8A-45B2-8145-E827-67DA6AFCF66C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553635380"/>
                  </p:ext>
                </p:extLst>
              </p:nvPr>
            </p:nvGraphicFramePr>
            <p:xfrm>
              <a:off x="5756275" y="1825625"/>
              <a:ext cx="5180014" cy="402335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180014">
                      <a:extLst>
                        <a:ext uri="{9D8B030D-6E8A-4147-A177-3AD203B41FA5}">
                          <a16:colId xmlns:a16="http://schemas.microsoft.com/office/drawing/2014/main" val="1112766084"/>
                        </a:ext>
                      </a:extLst>
                    </a:gridCol>
                  </a:tblGrid>
                  <a:tr h="3583546"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 marL="95939" marR="95939"/>
                    </a:tc>
                    <a:extLst>
                      <a:ext uri="{0D108BD9-81ED-4DB2-BD59-A6C34878D82A}">
                        <a16:rowId xmlns:a16="http://schemas.microsoft.com/office/drawing/2014/main" val="1960657333"/>
                      </a:ext>
                    </a:extLst>
                  </a:tr>
                  <a:tr h="4398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939" marR="95939">
                        <a:blipFill>
                          <a:blip r:embed="rId3"/>
                          <a:stretch>
                            <a:fillRect l="-118" t="-819444" r="-235" b="-4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445089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0DC2F42-BC57-E620-FF51-06769A8FB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1875" y="1889678"/>
            <a:ext cx="3592096" cy="344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35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E0A2B-A73C-E92E-7BA8-8827AB15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429D4-CD08-27FE-5611-C21EAD1268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434340" indent="-342900">
              <a:buFont typeface="Wingdings" panose="05000000000000000000" pitchFamily="2" charset="2"/>
              <a:buChar char="Ø"/>
            </a:pPr>
            <a:r>
              <a:rPr lang="en-US" sz="2000" dirty="0"/>
              <a:t>DFS provides key information about the structure of the graph, e.g. if the graph is cyclic in nature.</a:t>
            </a:r>
          </a:p>
          <a:p>
            <a:pPr marL="434340" indent="-342900">
              <a:buFont typeface="Wingdings" panose="05000000000000000000" pitchFamily="2" charset="2"/>
              <a:buChar char="Ø"/>
            </a:pPr>
            <a:r>
              <a:rPr lang="en-US" sz="2000" dirty="0"/>
              <a:t>DFS can also be used to identify connected components in a graph.</a:t>
            </a:r>
          </a:p>
          <a:p>
            <a:pPr marL="434340" indent="-342900">
              <a:buFont typeface="Wingdings" panose="05000000000000000000" pitchFamily="2" charset="2"/>
              <a:buChar char="Ø"/>
            </a:pPr>
            <a:r>
              <a:rPr lang="en-US" sz="2000" dirty="0"/>
              <a:t>DFS is used in topological sort and topological sort is used to resolve dependencies in complex environments.</a:t>
            </a:r>
          </a:p>
          <a:p>
            <a:pPr marL="434340" indent="-342900">
              <a:buFont typeface="Wingdings" panose="05000000000000000000" pitchFamily="2" charset="2"/>
              <a:buChar char="Ø"/>
            </a:pPr>
            <a:r>
              <a:rPr lang="en-US" sz="2000" dirty="0"/>
              <a:t>It can also be used to solve mazes.</a:t>
            </a:r>
            <a:endParaRPr lang="en-IN" sz="2000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47F8C8A-45B2-8145-E827-67DA6AFCF66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83522392"/>
              </p:ext>
            </p:extLst>
          </p:nvPr>
        </p:nvGraphicFramePr>
        <p:xfrm>
          <a:off x="5756275" y="1825625"/>
          <a:ext cx="5180014" cy="40233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0014">
                  <a:extLst>
                    <a:ext uri="{9D8B030D-6E8A-4147-A177-3AD203B41FA5}">
                      <a16:colId xmlns:a16="http://schemas.microsoft.com/office/drawing/2014/main" val="1112766084"/>
                    </a:ext>
                  </a:extLst>
                </a:gridCol>
              </a:tblGrid>
              <a:tr h="358354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L="95939" marR="95939"/>
                </a:tc>
                <a:extLst>
                  <a:ext uri="{0D108BD9-81ED-4DB2-BD59-A6C34878D82A}">
                    <a16:rowId xmlns:a16="http://schemas.microsoft.com/office/drawing/2014/main" val="1960657333"/>
                  </a:ext>
                </a:extLst>
              </a:tr>
              <a:tr h="4398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Maze solving</a:t>
                      </a:r>
                      <a:endParaRPr lang="en-IN" dirty="0"/>
                    </a:p>
                  </a:txBody>
                  <a:tcPr marL="95939" marR="95939"/>
                </a:tc>
                <a:extLst>
                  <a:ext uri="{0D108BD9-81ED-4DB2-BD59-A6C34878D82A}">
                    <a16:rowId xmlns:a16="http://schemas.microsoft.com/office/drawing/2014/main" val="255445089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AA9314E-9E87-07BA-DD96-D0FB00D332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6"/>
          <a:stretch/>
        </p:blipFill>
        <p:spPr>
          <a:xfrm>
            <a:off x="6476396" y="1921427"/>
            <a:ext cx="3743929" cy="339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11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E65632F-1260-A2BE-D66A-9CD19412B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Topological sort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C7076B-3C39-CC04-1C7A-462368D2E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24900" indent="342900">
              <a:buFont typeface="Wingdings" panose="05000000000000000000" pitchFamily="2" charset="2"/>
              <a:buChar char="Ø"/>
            </a:pPr>
            <a:r>
              <a:rPr lang="en-US" dirty="0"/>
              <a:t>What is topological sort?</a:t>
            </a:r>
          </a:p>
          <a:p>
            <a:pPr marL="324900" indent="342900">
              <a:buFont typeface="Wingdings" panose="05000000000000000000" pitchFamily="2" charset="2"/>
              <a:buChar char="Ø"/>
            </a:pPr>
            <a:r>
              <a:rPr lang="en-US" dirty="0"/>
              <a:t>Algorithm</a:t>
            </a:r>
          </a:p>
          <a:p>
            <a:pPr marL="324900" indent="342900">
              <a:buFont typeface="Wingdings" panose="05000000000000000000" pitchFamily="2" charset="2"/>
              <a:buChar char="Ø"/>
            </a:pPr>
            <a:r>
              <a:rPr lang="en-US" dirty="0"/>
              <a:t>Analysis</a:t>
            </a:r>
          </a:p>
          <a:p>
            <a:pPr marL="324900" indent="342900">
              <a:buFont typeface="Wingdings" panose="05000000000000000000" pitchFamily="2" charset="2"/>
              <a:buChar char="Ø"/>
            </a:pPr>
            <a:r>
              <a:rPr lang="en-US" dirty="0"/>
              <a:t>Applications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703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E0A2B-A73C-E92E-7BA8-8827AB15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topological sort?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C429D4-CD08-27FE-5611-C21EAD12689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pPr marL="434340" indent="-342900">
                  <a:buFont typeface="Wingdings" panose="05000000000000000000" pitchFamily="2" charset="2"/>
                  <a:buChar char="Ø"/>
                </a:pPr>
                <a:r>
                  <a:rPr lang="en-US" sz="2000" dirty="0"/>
                  <a:t>T</a:t>
                </a:r>
                <a:r>
                  <a:rPr lang="en-IN" sz="2000" dirty="0" err="1"/>
                  <a:t>opological</a:t>
                </a:r>
                <a:r>
                  <a:rPr lang="en-IN" sz="2000" dirty="0"/>
                  <a:t> sort is a way to order the vertices of a directed acyclic graph such that for any edge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N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N" sz="2000" dirty="0"/>
                  <a:t>,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IN" sz="2000" dirty="0"/>
                  <a:t> always appears before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N" sz="2000" dirty="0"/>
                  <a:t> in the ordering.</a:t>
                </a:r>
              </a:p>
              <a:p>
                <a:pPr marL="434340" indent="-342900"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A directed acyclic graph or DAG is a graph with directed edges and no loops.</a:t>
                </a:r>
              </a:p>
              <a:p>
                <a:pPr marL="434340" indent="-342900"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Topological sort is only possible for DAGs because no linear ordering is possible for graphs that contain a loop.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C429D4-CD08-27FE-5611-C21EAD1268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t="-1515" r="-10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7">
            <a:extLst>
              <a:ext uri="{FF2B5EF4-FFF2-40B4-BE49-F238E27FC236}">
                <a16:creationId xmlns:a16="http://schemas.microsoft.com/office/drawing/2014/main" id="{B03DA557-A1B9-87C6-2179-3694273A1F9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81255258"/>
              </p:ext>
            </p:extLst>
          </p:nvPr>
        </p:nvGraphicFramePr>
        <p:xfrm>
          <a:off x="5756275" y="1825625"/>
          <a:ext cx="5180014" cy="40233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0014">
                  <a:extLst>
                    <a:ext uri="{9D8B030D-6E8A-4147-A177-3AD203B41FA5}">
                      <a16:colId xmlns:a16="http://schemas.microsoft.com/office/drawing/2014/main" val="1112766084"/>
                    </a:ext>
                  </a:extLst>
                </a:gridCol>
              </a:tblGrid>
              <a:tr h="358354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L="95939" marR="95939"/>
                </a:tc>
                <a:extLst>
                  <a:ext uri="{0D108BD9-81ED-4DB2-BD59-A6C34878D82A}">
                    <a16:rowId xmlns:a16="http://schemas.microsoft.com/office/drawing/2014/main" val="1960657333"/>
                  </a:ext>
                </a:extLst>
              </a:tr>
              <a:tr h="4398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Topological sort</a:t>
                      </a:r>
                      <a:endParaRPr lang="en-IN" dirty="0"/>
                    </a:p>
                  </a:txBody>
                  <a:tcPr marL="95939" marR="95939"/>
                </a:tc>
                <a:extLst>
                  <a:ext uri="{0D108BD9-81ED-4DB2-BD59-A6C34878D82A}">
                    <a16:rowId xmlns:a16="http://schemas.microsoft.com/office/drawing/2014/main" val="255445089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55D2836-EC6E-05A5-0BF1-CD19F7664D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155" y="2093036"/>
            <a:ext cx="4876263" cy="312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87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E0A2B-A73C-E92E-7BA8-8827AB15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Algorithm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429D4-CD08-27FE-5611-C21EAD1268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prstGeom prst="snip2DiagRect">
            <a:avLst>
              <a:gd name="adj1" fmla="val 0"/>
              <a:gd name="adj2" fmla="val 4484"/>
            </a:avLst>
          </a:prstGeom>
          <a:solidFill>
            <a:srgbClr val="F2E6E6"/>
          </a:solidFill>
          <a:ln>
            <a:noFill/>
          </a:ln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IN" sz="1400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1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TOPOLOGICAL_SORT</a:t>
            </a:r>
            <a:r>
              <a:rPr lang="en-IN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1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graph</a:t>
            </a:r>
            <a:r>
              <a:rPr lang="en-IN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45720" indent="0">
              <a:buNone/>
            </a:pPr>
            <a:r>
              <a:rPr lang="en-IN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1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IN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pPr marL="45720" indent="0">
              <a:buNone/>
            </a:pPr>
            <a:r>
              <a:rPr lang="en-IN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1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timestamp</a:t>
            </a:r>
            <a:r>
              <a:rPr lang="en-IN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IN" sz="1400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45720" indent="0">
              <a:buNone/>
            </a:pPr>
            <a:r>
              <a:rPr lang="en-IN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1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whiten all vertices</a:t>
            </a:r>
            <a:endParaRPr lang="en-IN" sz="1400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45720" indent="0">
              <a:buNone/>
            </a:pPr>
            <a:r>
              <a:rPr lang="en-IN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1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1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IN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1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IN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graph</a:t>
            </a:r>
            <a:r>
              <a:rPr lang="en-IN" sz="1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.vertices</a:t>
            </a:r>
            <a:r>
              <a:rPr lang="en-IN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45720" indent="0">
              <a:buNone/>
            </a:pPr>
            <a:r>
              <a:rPr lang="en-IN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IN" sz="1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.color</a:t>
            </a:r>
            <a:r>
              <a:rPr lang="en-IN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1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WHITE</a:t>
            </a:r>
          </a:p>
          <a:p>
            <a:pPr marL="45720" indent="0">
              <a:buNone/>
            </a:pPr>
            <a:r>
              <a:rPr lang="en-IN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1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visit every vertex</a:t>
            </a:r>
            <a:endParaRPr lang="en-IN" sz="1400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45720" indent="0">
              <a:buNone/>
            </a:pPr>
            <a:r>
              <a:rPr lang="en-IN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1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1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IN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1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IN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graph</a:t>
            </a:r>
            <a:r>
              <a:rPr lang="en-IN" sz="1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.vertices</a:t>
            </a:r>
            <a:r>
              <a:rPr lang="en-IN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45720" indent="0">
              <a:buNone/>
            </a:pPr>
            <a:r>
              <a:rPr lang="en-IN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1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IN" sz="1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.color</a:t>
            </a:r>
            <a:r>
              <a:rPr lang="en-IN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IN" sz="1400" b="1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IN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45720" indent="0">
              <a:buNone/>
            </a:pPr>
            <a:r>
              <a:rPr lang="en-IN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400" b="1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TOPOLOGICAL_VISIT</a:t>
            </a:r>
            <a:r>
              <a:rPr lang="en-IN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1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IN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400" b="1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stack</a:t>
            </a:r>
            <a:r>
              <a:rPr lang="en-IN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6B276C-01F2-6899-82AB-0744EC0E0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prstGeom prst="snip2DiagRect">
            <a:avLst>
              <a:gd name="adj1" fmla="val 0"/>
              <a:gd name="adj2" fmla="val 4718"/>
            </a:avLst>
          </a:prstGeom>
          <a:solidFill>
            <a:srgbClr val="F2E6E6"/>
          </a:solidFill>
        </p:spPr>
        <p:txBody>
          <a:bodyPr>
            <a:noAutofit/>
          </a:bodyPr>
          <a:lstStyle/>
          <a:p>
            <a:pPr marL="45720" indent="0">
              <a:buFont typeface="Wingdings 2" panose="05020102010507070707" pitchFamily="18" charset="2"/>
              <a:buNone/>
            </a:pPr>
            <a:r>
              <a:rPr lang="en-IN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I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400" b="1" dirty="0">
                <a:solidFill>
                  <a:srgbClr val="795E26"/>
                </a:solidFill>
                <a:latin typeface="Consolas" panose="020B0609020204030204" pitchFamily="49" charset="0"/>
              </a:rPr>
              <a:t>TOPOLOGICAL_VISIT</a:t>
            </a:r>
            <a:r>
              <a:rPr lang="en-I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IN" sz="1400" b="1" dirty="0">
                <a:solidFill>
                  <a:srgbClr val="001080"/>
                </a:solidFill>
                <a:latin typeface="Consolas" panose="020B0609020204030204" pitchFamily="49" charset="0"/>
              </a:rPr>
              <a:t>vertex</a:t>
            </a:r>
            <a:r>
              <a:rPr lang="en-I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IN" sz="1400" b="1" dirty="0">
                <a:solidFill>
                  <a:srgbClr val="001080"/>
                </a:solidFill>
                <a:latin typeface="Consolas" panose="020B0609020204030204" pitchFamily="49" charset="0"/>
              </a:rPr>
              <a:t>stack</a:t>
            </a:r>
            <a:r>
              <a:rPr lang="en-I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</a:p>
          <a:p>
            <a:pPr marL="45720" indent="0">
              <a:buFont typeface="Wingdings 2" panose="05020102010507070707" pitchFamily="18" charset="2"/>
              <a:buNone/>
            </a:pPr>
            <a:r>
              <a:rPr lang="en-I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IN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# increase timestamp</a:t>
            </a:r>
            <a:endParaRPr lang="en-IN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5720" indent="0">
              <a:buFont typeface="Wingdings 2" panose="05020102010507070707" pitchFamily="18" charset="2"/>
              <a:buNone/>
            </a:pPr>
            <a:r>
              <a:rPr lang="en-I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IN" sz="1400" b="1" dirty="0">
                <a:solidFill>
                  <a:srgbClr val="001080"/>
                </a:solidFill>
                <a:latin typeface="Consolas" panose="020B0609020204030204" pitchFamily="49" charset="0"/>
              </a:rPr>
              <a:t>timestamp</a:t>
            </a:r>
            <a:r>
              <a:rPr lang="en-I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IN" sz="1400" b="1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endParaRPr lang="en-IN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5720" indent="0">
              <a:buFont typeface="Wingdings 2" panose="05020102010507070707" pitchFamily="18" charset="2"/>
              <a:buNone/>
            </a:pPr>
            <a:r>
              <a:rPr lang="en-I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IN" sz="1400" b="1" dirty="0" err="1">
                <a:solidFill>
                  <a:srgbClr val="001080"/>
                </a:solidFill>
                <a:latin typeface="Consolas" panose="020B0609020204030204" pitchFamily="49" charset="0"/>
              </a:rPr>
              <a:t>vertex</a:t>
            </a:r>
            <a:r>
              <a:rPr lang="en-I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.color</a:t>
            </a:r>
            <a:r>
              <a:rPr lang="en-I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IN" sz="1400" b="1" dirty="0">
                <a:solidFill>
                  <a:srgbClr val="0070C1"/>
                </a:solidFill>
                <a:latin typeface="Consolas" panose="020B0609020204030204" pitchFamily="49" charset="0"/>
              </a:rPr>
              <a:t>GRAY</a:t>
            </a:r>
            <a:endParaRPr lang="en-IN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5720" indent="0">
              <a:buFont typeface="Wingdings 2" panose="05020102010507070707" pitchFamily="18" charset="2"/>
              <a:buNone/>
            </a:pPr>
            <a:r>
              <a:rPr lang="en-I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IN" sz="1400" b="1" dirty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I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400" b="1" dirty="0">
                <a:solidFill>
                  <a:srgbClr val="001080"/>
                </a:solidFill>
                <a:latin typeface="Consolas" panose="020B0609020204030204" pitchFamily="49" charset="0"/>
              </a:rPr>
              <a:t>v</a:t>
            </a:r>
            <a:r>
              <a:rPr lang="en-I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400" b="1" dirty="0">
                <a:solidFill>
                  <a:srgbClr val="AF00DB"/>
                </a:solidFill>
                <a:latin typeface="Consolas" panose="020B0609020204030204" pitchFamily="49" charset="0"/>
              </a:rPr>
              <a:t>in</a:t>
            </a:r>
            <a:r>
              <a:rPr lang="en-I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400" b="1" dirty="0" err="1">
                <a:solidFill>
                  <a:srgbClr val="001080"/>
                </a:solidFill>
                <a:latin typeface="Consolas" panose="020B0609020204030204" pitchFamily="49" charset="0"/>
              </a:rPr>
              <a:t>vertex</a:t>
            </a:r>
            <a:r>
              <a:rPr lang="en-I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.adjacent</a:t>
            </a:r>
            <a:r>
              <a:rPr lang="en-I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45720" indent="0">
              <a:buFont typeface="Wingdings 2" panose="05020102010507070707" pitchFamily="18" charset="2"/>
              <a:buNone/>
            </a:pPr>
            <a:r>
              <a:rPr lang="en-I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IN" sz="1400" b="1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I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400" b="1" dirty="0" err="1">
                <a:solidFill>
                  <a:srgbClr val="001080"/>
                </a:solidFill>
                <a:latin typeface="Consolas" panose="020B0609020204030204" pitchFamily="49" charset="0"/>
              </a:rPr>
              <a:t>v</a:t>
            </a:r>
            <a:r>
              <a:rPr lang="en-I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.color</a:t>
            </a:r>
            <a:r>
              <a:rPr lang="en-I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IN" sz="1400" b="1" dirty="0">
                <a:solidFill>
                  <a:srgbClr val="0070C1"/>
                </a:solidFill>
                <a:latin typeface="Consolas" panose="020B0609020204030204" pitchFamily="49" charset="0"/>
              </a:rPr>
              <a:t>WHITE</a:t>
            </a:r>
            <a:r>
              <a:rPr lang="en-I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45720" indent="0">
              <a:buFont typeface="Wingdings 2" panose="05020102010507070707" pitchFamily="18" charset="2"/>
              <a:buNone/>
            </a:pPr>
            <a:r>
              <a:rPr lang="en-I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IN" sz="1400" b="1" dirty="0">
                <a:solidFill>
                  <a:srgbClr val="795E26"/>
                </a:solidFill>
                <a:latin typeface="Consolas" panose="020B0609020204030204" pitchFamily="49" charset="0"/>
              </a:rPr>
              <a:t>TOPOLOGICAL_VISIT</a:t>
            </a:r>
            <a:r>
              <a:rPr lang="en-I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IN" sz="1400" b="1" dirty="0">
                <a:solidFill>
                  <a:srgbClr val="001080"/>
                </a:solidFill>
                <a:latin typeface="Consolas" panose="020B0609020204030204" pitchFamily="49" charset="0"/>
              </a:rPr>
              <a:t>v</a:t>
            </a:r>
            <a:r>
              <a:rPr lang="en-I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45720" indent="0">
              <a:buNone/>
            </a:pPr>
            <a:r>
              <a:rPr lang="en-I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IN" sz="1400" b="1" dirty="0">
                <a:solidFill>
                  <a:srgbClr val="001080"/>
                </a:solidFill>
                <a:latin typeface="Consolas" panose="020B0609020204030204" pitchFamily="49" charset="0"/>
              </a:rPr>
              <a:t>timestamp</a:t>
            </a:r>
            <a:r>
              <a:rPr lang="en-I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IN" sz="1400" b="1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endParaRPr lang="en-IN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5720" indent="0">
              <a:buFont typeface="Wingdings 2" panose="05020102010507070707" pitchFamily="18" charset="2"/>
              <a:buNone/>
            </a:pPr>
            <a:r>
              <a:rPr lang="en-I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IN" sz="1400" b="1" dirty="0" err="1">
                <a:solidFill>
                  <a:srgbClr val="001080"/>
                </a:solidFill>
                <a:latin typeface="Consolas" panose="020B0609020204030204" pitchFamily="49" charset="0"/>
              </a:rPr>
              <a:t>vertex</a:t>
            </a:r>
            <a:r>
              <a:rPr lang="en-I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.finished</a:t>
            </a:r>
            <a:r>
              <a:rPr lang="en-I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IN" sz="1400" b="1" dirty="0">
                <a:solidFill>
                  <a:srgbClr val="001080"/>
                </a:solidFill>
                <a:latin typeface="Consolas" panose="020B0609020204030204" pitchFamily="49" charset="0"/>
              </a:rPr>
              <a:t>timestamp</a:t>
            </a:r>
            <a:endParaRPr lang="en-IN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5720" indent="0">
              <a:buFont typeface="Wingdings 2" panose="05020102010507070707" pitchFamily="18" charset="2"/>
              <a:buNone/>
            </a:pPr>
            <a:r>
              <a:rPr lang="en-I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IN" sz="1400" b="1" dirty="0" err="1">
                <a:solidFill>
                  <a:srgbClr val="001080"/>
                </a:solidFill>
                <a:latin typeface="Consolas" panose="020B0609020204030204" pitchFamily="49" charset="0"/>
              </a:rPr>
              <a:t>stack</a:t>
            </a:r>
            <a:r>
              <a:rPr lang="en-I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.push_front</a:t>
            </a:r>
            <a:r>
              <a:rPr lang="en-I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IN" sz="1400" b="1" dirty="0">
                <a:solidFill>
                  <a:srgbClr val="001080"/>
                </a:solidFill>
                <a:latin typeface="Consolas" panose="020B0609020204030204" pitchFamily="49" charset="0"/>
              </a:rPr>
              <a:t>vertex</a:t>
            </a:r>
            <a:r>
              <a:rPr lang="en-I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45720" indent="0">
              <a:buFont typeface="Wingdings 2" panose="05020102010507070707" pitchFamily="18" charset="2"/>
              <a:buNone/>
            </a:pPr>
            <a:r>
              <a:rPr lang="en-I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IN" sz="1400" b="1" dirty="0" err="1">
                <a:solidFill>
                  <a:srgbClr val="001080"/>
                </a:solidFill>
                <a:latin typeface="Consolas" panose="020B0609020204030204" pitchFamily="49" charset="0"/>
              </a:rPr>
              <a:t>vertex</a:t>
            </a:r>
            <a:r>
              <a:rPr lang="en-I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.color</a:t>
            </a:r>
            <a:r>
              <a:rPr lang="en-I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IN" sz="1400" b="1" dirty="0">
                <a:solidFill>
                  <a:srgbClr val="0070C1"/>
                </a:solidFill>
                <a:latin typeface="Consolas" panose="020B0609020204030204" pitchFamily="49" charset="0"/>
              </a:rPr>
              <a:t>BLACK</a:t>
            </a:r>
            <a:endParaRPr lang="en-IN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70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E0A2B-A73C-E92E-7BA8-8827AB15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C429D4-CD08-27FE-5611-C21EAD1268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434340" indent="-342900"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Topological sort either uses a slightly modified depth first search algorithm or just uses DFS algorithm and then sorts the vertices in decreasing order of finish timestamps.</a:t>
                </a:r>
              </a:p>
              <a:p>
                <a:pPr marL="434340" indent="-342900"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Thus the time complexity of topological sort is the same as that of DFS.</a:t>
                </a:r>
              </a:p>
              <a:p>
                <a:pPr marL="434340" indent="-342900"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Time complexity of topological sort: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C429D4-CD08-27FE-5611-C21EAD1268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66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447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E0A2B-A73C-E92E-7BA8-8827AB15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Graph and set theory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C429D4-CD08-27FE-5611-C21EAD12689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434340" indent="-342900">
                  <a:buFont typeface="Wingdings" panose="05000000000000000000" pitchFamily="2" charset="2"/>
                  <a:buChar char="Ø"/>
                </a:pPr>
                <a:r>
                  <a:rPr lang="en-US" sz="2000" dirty="0"/>
                  <a:t>In set theory, a graph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/>
                  <a:t> is defined as a set of vertices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IN" sz="2000" dirty="0"/>
                  <a:t> and a relation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IN" sz="2000" dirty="0"/>
                  <a:t> describing how the vertices are related to each other.</a:t>
                </a:r>
              </a:p>
              <a:p>
                <a:pPr marL="434340" indent="-342900">
                  <a:buFont typeface="Wingdings" panose="05000000000000000000" pitchFamily="2" charset="2"/>
                  <a:buChar char="Ø"/>
                </a:pPr>
                <a:r>
                  <a:rPr lang="en-US" sz="2000" b="0" dirty="0"/>
                  <a:t>A graph is denoted </a:t>
                </a:r>
                <a:r>
                  <a:rPr lang="en-US" sz="2000" dirty="0"/>
                  <a:t>as: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000" dirty="0"/>
              </a:p>
              <a:p>
                <a:pPr marL="434340" indent="-342900"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A graph may be directed or undirected.</a:t>
                </a:r>
              </a:p>
              <a:p>
                <a:pPr marL="434340" indent="-342900"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A graph may also be weighted, i.e. the edges of the graph are assigned values or weights.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C429D4-CD08-27FE-5611-C21EAD1268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t="-145" r="-176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647F8C8A-45B2-8145-E827-67DA6AFCF66C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4175238981"/>
                  </p:ext>
                </p:extLst>
              </p:nvPr>
            </p:nvGraphicFramePr>
            <p:xfrm>
              <a:off x="5756275" y="1825625"/>
              <a:ext cx="5180014" cy="40233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180014">
                      <a:extLst>
                        <a:ext uri="{9D8B030D-6E8A-4147-A177-3AD203B41FA5}">
                          <a16:colId xmlns:a16="http://schemas.microsoft.com/office/drawing/2014/main" val="1112766084"/>
                        </a:ext>
                      </a:extLst>
                    </a:gridCol>
                  </a:tblGrid>
                  <a:tr h="3073682"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 marL="95939" marR="95939"/>
                    </a:tc>
                    <a:extLst>
                      <a:ext uri="{0D108BD9-81ED-4DB2-BD59-A6C34878D82A}">
                        <a16:rowId xmlns:a16="http://schemas.microsoft.com/office/drawing/2014/main" val="1960657333"/>
                      </a:ext>
                    </a:extLst>
                  </a:tr>
                  <a:tr h="94967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An undirected graph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 = 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oMath>
                          </a14:m>
                          <a:r>
                            <a:rPr lang="en-US" dirty="0"/>
                            <a:t>where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 = {6, 4, 5, 3, 1, 2}</m:t>
                              </m:r>
                            </m:oMath>
                          </a14:m>
                          <a:r>
                            <a:rPr lang="en-US" dirty="0"/>
                            <a:t> and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 = {(6, 4), (4, 5), (4, 3),  (5, 1), (5, 2), (3, 2), (2, 1)}</m:t>
                              </m:r>
                            </m:oMath>
                          </a14:m>
                          <a:endParaRPr lang="en-IN" dirty="0"/>
                        </a:p>
                      </a:txBody>
                      <a:tcPr marL="95939" marR="95939"/>
                    </a:tc>
                    <a:extLst>
                      <a:ext uri="{0D108BD9-81ED-4DB2-BD59-A6C34878D82A}">
                        <a16:rowId xmlns:a16="http://schemas.microsoft.com/office/drawing/2014/main" val="25544508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647F8C8A-45B2-8145-E827-67DA6AFCF66C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4175238981"/>
                  </p:ext>
                </p:extLst>
              </p:nvPr>
            </p:nvGraphicFramePr>
            <p:xfrm>
              <a:off x="6218555" y="1845734"/>
              <a:ext cx="4937125" cy="402335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37125">
                      <a:extLst>
                        <a:ext uri="{9D8B030D-6E8A-4147-A177-3AD203B41FA5}">
                          <a16:colId xmlns:a16="http://schemas.microsoft.com/office/drawing/2014/main" val="1112766084"/>
                        </a:ext>
                      </a:extLst>
                    </a:gridCol>
                  </a:tblGrid>
                  <a:tr h="3073682"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60657333"/>
                      </a:ext>
                    </a:extLst>
                  </a:tr>
                  <a:tr h="9496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23" t="-324359" r="-370" b="-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445089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Graphic 8">
            <a:extLst>
              <a:ext uri="{FF2B5EF4-FFF2-40B4-BE49-F238E27FC236}">
                <a16:creationId xmlns:a16="http://schemas.microsoft.com/office/drawing/2014/main" id="{ED0CA222-C4FD-EDD1-E8E2-9F1595095B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7422" y="2222466"/>
            <a:ext cx="4097719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3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E0A2B-A73C-E92E-7BA8-8827AB15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429D4-CD08-27FE-5611-C21EAD1268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434340" indent="-342900">
              <a:buFont typeface="Wingdings" panose="05000000000000000000" pitchFamily="2" charset="2"/>
              <a:buChar char="Ø"/>
            </a:pPr>
            <a:r>
              <a:rPr lang="en-US" sz="2000" dirty="0"/>
              <a:t>Software compilation: Compilers use topological sort to find the order in which to compile source files according to their dependencies.</a:t>
            </a:r>
          </a:p>
          <a:p>
            <a:pPr marL="434340" indent="-342900">
              <a:buFont typeface="Wingdings" panose="05000000000000000000" pitchFamily="2" charset="2"/>
              <a:buChar char="Ø"/>
            </a:pPr>
            <a:r>
              <a:rPr lang="en-US" sz="2000" dirty="0"/>
              <a:t>Task scheduling: Similarly, CPU schedulers also use this sorting technique to find the order of tasks according to their dependencies.</a:t>
            </a:r>
          </a:p>
          <a:p>
            <a:pPr marL="434340" indent="-342900">
              <a:buFont typeface="Wingdings" panose="05000000000000000000" pitchFamily="2" charset="2"/>
              <a:buChar char="Ø"/>
            </a:pPr>
            <a:r>
              <a:rPr lang="en-US" sz="2000" dirty="0"/>
              <a:t>Project planning: It can be also useful while planning a complex projects.</a:t>
            </a:r>
            <a:endParaRPr lang="en-IN" sz="2000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47F8C8A-45B2-8145-E827-67DA6AFCF66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87935822"/>
              </p:ext>
            </p:extLst>
          </p:nvPr>
        </p:nvGraphicFramePr>
        <p:xfrm>
          <a:off x="5756275" y="1825625"/>
          <a:ext cx="5180014" cy="40233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0014">
                  <a:extLst>
                    <a:ext uri="{9D8B030D-6E8A-4147-A177-3AD203B41FA5}">
                      <a16:colId xmlns:a16="http://schemas.microsoft.com/office/drawing/2014/main" val="1112766084"/>
                    </a:ext>
                  </a:extLst>
                </a:gridCol>
              </a:tblGrid>
              <a:tr h="358354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L="95939" marR="95939"/>
                </a:tc>
                <a:extLst>
                  <a:ext uri="{0D108BD9-81ED-4DB2-BD59-A6C34878D82A}">
                    <a16:rowId xmlns:a16="http://schemas.microsoft.com/office/drawing/2014/main" val="1960657333"/>
                  </a:ext>
                </a:extLst>
              </a:tr>
              <a:tr h="4398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Scheduling</a:t>
                      </a:r>
                      <a:endParaRPr lang="en-IN" dirty="0"/>
                    </a:p>
                  </a:txBody>
                  <a:tcPr marL="95939" marR="95939"/>
                </a:tc>
                <a:extLst>
                  <a:ext uri="{0D108BD9-81ED-4DB2-BD59-A6C34878D82A}">
                    <a16:rowId xmlns:a16="http://schemas.microsoft.com/office/drawing/2014/main" val="255445089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CC487C6-AB39-24F2-5393-504929EBA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848" y="2226060"/>
            <a:ext cx="4698867" cy="286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2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E65632F-1260-A2BE-D66A-9CD19412B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Strongly connected components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C7076B-3C39-CC04-1C7A-462368D2E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24900" indent="342900">
              <a:buFont typeface="Wingdings" panose="05000000000000000000" pitchFamily="2" charset="2"/>
              <a:buChar char="Ø"/>
            </a:pPr>
            <a:r>
              <a:rPr lang="en-US" dirty="0"/>
              <a:t>What is a strongly connected component?</a:t>
            </a:r>
          </a:p>
          <a:p>
            <a:pPr marL="324900" indent="342900">
              <a:buFont typeface="Wingdings" panose="05000000000000000000" pitchFamily="2" charset="2"/>
              <a:buChar char="Ø"/>
            </a:pPr>
            <a:r>
              <a:rPr lang="en-US" dirty="0"/>
              <a:t>Algorithm</a:t>
            </a:r>
          </a:p>
          <a:p>
            <a:pPr marL="324900" indent="342900">
              <a:buFont typeface="Wingdings" panose="05000000000000000000" pitchFamily="2" charset="2"/>
              <a:buChar char="Ø"/>
            </a:pPr>
            <a:r>
              <a:rPr lang="en-US" dirty="0"/>
              <a:t>Analysis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197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E0A2B-A73C-E92E-7BA8-8827AB15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strongly connected component?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429D4-CD08-27FE-5611-C21EAD1268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434340" indent="-342900">
              <a:buFont typeface="Wingdings" panose="05000000000000000000" pitchFamily="2" charset="2"/>
              <a:buChar char="Ø"/>
            </a:pPr>
            <a:r>
              <a:rPr lang="en-IN" sz="2000" dirty="0"/>
              <a:t>A strongly connected component or SCC of a directed graph is a maximal set of vertices where each vertex is connected to every other vertex.</a:t>
            </a:r>
          </a:p>
          <a:p>
            <a:pPr marL="434340" indent="-342900">
              <a:buFont typeface="Wingdings" panose="05000000000000000000" pitchFamily="2" charset="2"/>
              <a:buChar char="Ø"/>
            </a:pPr>
            <a:r>
              <a:rPr lang="en-IN" sz="2000" dirty="0"/>
              <a:t>SCCs can be used to divide a complex graph into multiple sub-graphs which can be then worked upon individually.</a:t>
            </a:r>
          </a:p>
          <a:p>
            <a:pPr marL="434340" indent="-342900">
              <a:buFont typeface="Wingdings" panose="05000000000000000000" pitchFamily="2" charset="2"/>
              <a:buChar char="Ø"/>
            </a:pPr>
            <a:r>
              <a:rPr lang="en-IN" sz="2000" dirty="0"/>
              <a:t>After the individual operations are complete, they can be then merged together.</a:t>
            </a:r>
          </a:p>
        </p:txBody>
      </p:sp>
      <p:graphicFrame>
        <p:nvGraphicFramePr>
          <p:cNvPr id="9" name="Table 7">
            <a:extLst>
              <a:ext uri="{FF2B5EF4-FFF2-40B4-BE49-F238E27FC236}">
                <a16:creationId xmlns:a16="http://schemas.microsoft.com/office/drawing/2014/main" id="{B03DA557-A1B9-87C6-2179-3694273A1F9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44272439"/>
              </p:ext>
            </p:extLst>
          </p:nvPr>
        </p:nvGraphicFramePr>
        <p:xfrm>
          <a:off x="5756275" y="1825625"/>
          <a:ext cx="5180014" cy="40233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0014">
                  <a:extLst>
                    <a:ext uri="{9D8B030D-6E8A-4147-A177-3AD203B41FA5}">
                      <a16:colId xmlns:a16="http://schemas.microsoft.com/office/drawing/2014/main" val="1112766084"/>
                    </a:ext>
                  </a:extLst>
                </a:gridCol>
              </a:tblGrid>
              <a:tr h="358354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L="95939" marR="95939"/>
                </a:tc>
                <a:extLst>
                  <a:ext uri="{0D108BD9-81ED-4DB2-BD59-A6C34878D82A}">
                    <a16:rowId xmlns:a16="http://schemas.microsoft.com/office/drawing/2014/main" val="1960657333"/>
                  </a:ext>
                </a:extLst>
              </a:tr>
              <a:tr h="4398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Kosaraju’s algorithm</a:t>
                      </a:r>
                      <a:endParaRPr lang="en-IN" dirty="0"/>
                    </a:p>
                  </a:txBody>
                  <a:tcPr marL="95939" marR="95939"/>
                </a:tc>
                <a:extLst>
                  <a:ext uri="{0D108BD9-81ED-4DB2-BD59-A6C34878D82A}">
                    <a16:rowId xmlns:a16="http://schemas.microsoft.com/office/drawing/2014/main" val="255445089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A838F697-C5C7-5E7B-B86E-5BCF9FC4E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7582" y="2167097"/>
            <a:ext cx="5097399" cy="295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4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E0A2B-A73C-E92E-7BA8-8827AB15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Algorithm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429D4-CD08-27FE-5611-C21EAD1268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prstGeom prst="snip2DiagRect">
            <a:avLst>
              <a:gd name="adj1" fmla="val 0"/>
              <a:gd name="adj2" fmla="val 4484"/>
            </a:avLst>
          </a:prstGeom>
          <a:solidFill>
            <a:srgbClr val="F2E6E6"/>
          </a:solidFill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STRONGLY_CONNECTED_COMPONENTS</a:t>
            </a:r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graph</a:t>
            </a:r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1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DFS</a:t>
            </a:r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graph</a:t>
            </a:r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1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TOPOLOGICAL_SORT</a:t>
            </a:r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graph</a:t>
            </a:r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1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1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graph</a:t>
            </a:r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1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each tree in the forest is a strongly</a:t>
            </a:r>
            <a:endParaRPr lang="en-US" sz="1400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1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connected component</a:t>
            </a:r>
            <a:endParaRPr lang="en-US" sz="1400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1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DFS</a:t>
            </a:r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1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forest</a:t>
            </a:r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.forest</a:t>
            </a:r>
            <a:endParaRPr lang="en-US" sz="1400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1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TRANSPOSE</a:t>
            </a:r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001080"/>
                </a:solidFill>
                <a:latin typeface="Consolas" panose="020B0609020204030204" pitchFamily="49" charset="0"/>
              </a:rPr>
              <a:t>forest</a:t>
            </a:r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6B276C-01F2-6899-82AB-0744EC0E0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prstGeom prst="snip2DiagRect">
            <a:avLst>
              <a:gd name="adj1" fmla="val 0"/>
              <a:gd name="adj2" fmla="val 4718"/>
            </a:avLst>
          </a:prstGeom>
          <a:solidFill>
            <a:srgbClr val="F2E6E6"/>
          </a:solidFill>
        </p:spPr>
        <p:txBody>
          <a:bodyPr>
            <a:noAutofit/>
          </a:bodyPr>
          <a:lstStyle/>
          <a:p>
            <a:pPr marL="45720" indent="0">
              <a:buFont typeface="Wingdings 2" panose="05020102010507070707" pitchFamily="18" charset="2"/>
              <a:buNone/>
            </a:pP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95E26"/>
                </a:solidFill>
                <a:latin typeface="Consolas" panose="020B0609020204030204" pitchFamily="49" charset="0"/>
              </a:rPr>
              <a:t>TRANSPOSE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001080"/>
                </a:solidFill>
                <a:latin typeface="Consolas" panose="020B0609020204030204" pitchFamily="49" charset="0"/>
              </a:rPr>
              <a:t>graph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</a:p>
          <a:p>
            <a:pPr marL="45720" indent="0">
              <a:buFont typeface="Wingdings 2" panose="05020102010507070707" pitchFamily="18" charset="2"/>
              <a:buNone/>
            </a:pP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b="1" dirty="0">
                <a:solidFill>
                  <a:srgbClr val="001080"/>
                </a:solidFill>
                <a:latin typeface="Consolas" panose="020B0609020204030204" pitchFamily="49" charset="0"/>
              </a:rPr>
              <a:t>transpose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b="1" dirty="0">
                <a:solidFill>
                  <a:srgbClr val="267F99"/>
                </a:solidFill>
                <a:latin typeface="Consolas" panose="020B0609020204030204" pitchFamily="49" charset="0"/>
              </a:rPr>
              <a:t>Graph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45720" indent="0">
              <a:buFont typeface="Wingdings 2" panose="05020102010507070707" pitchFamily="18" charset="2"/>
              <a:buNone/>
            </a:pP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# reverse every edge direction</a:t>
            </a:r>
            <a:endParaRPr lang="en-US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5720" indent="0">
              <a:buFont typeface="Wingdings 2" panose="05020102010507070707" pitchFamily="18" charset="2"/>
              <a:buNone/>
            </a:pP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b="1" dirty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1080"/>
                </a:solidFill>
                <a:latin typeface="Consolas" panose="020B0609020204030204" pitchFamily="49" charset="0"/>
              </a:rPr>
              <a:t>v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AF00DB"/>
                </a:solidFill>
                <a:latin typeface="Consolas" panose="020B0609020204030204" pitchFamily="49" charset="0"/>
              </a:rPr>
              <a:t>in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1080"/>
                </a:solidFill>
                <a:latin typeface="Consolas" panose="020B0609020204030204" pitchFamily="49" charset="0"/>
              </a:rPr>
              <a:t>graph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.vertices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45720" indent="0">
              <a:buFont typeface="Wingdings 2" panose="05020102010507070707" pitchFamily="18" charset="2"/>
              <a:buNone/>
            </a:pP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sz="1400" b="1" dirty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1080"/>
                </a:solidFill>
                <a:latin typeface="Consolas" panose="020B0609020204030204" pitchFamily="49" charset="0"/>
              </a:rPr>
              <a:t>u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AF00DB"/>
                </a:solidFill>
                <a:latin typeface="Consolas" panose="020B0609020204030204" pitchFamily="49" charset="0"/>
              </a:rPr>
              <a:t>in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1080"/>
                </a:solidFill>
                <a:latin typeface="Consolas" panose="020B0609020204030204" pitchFamily="49" charset="0"/>
              </a:rPr>
              <a:t>v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.adjacent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45720" indent="0">
              <a:buFont typeface="Wingdings 2" panose="05020102010507070707" pitchFamily="18" charset="2"/>
              <a:buNone/>
            </a:pP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1400" b="1" dirty="0" err="1">
                <a:solidFill>
                  <a:srgbClr val="001080"/>
                </a:solidFill>
                <a:latin typeface="Consolas" panose="020B0609020204030204" pitchFamily="49" charset="0"/>
              </a:rPr>
              <a:t>graph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.vertex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400" b="1" dirty="0">
                <a:solidFill>
                  <a:srgbClr val="001080"/>
                </a:solidFill>
                <a:latin typeface="Consolas" panose="020B0609020204030204" pitchFamily="49" charset="0"/>
              </a:rPr>
              <a:t>u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400" b="1" dirty="0">
                <a:solidFill>
                  <a:srgbClr val="001080"/>
                </a:solidFill>
                <a:latin typeface="Consolas" panose="020B0609020204030204" pitchFamily="49" charset="0"/>
              </a:rPr>
              <a:t>v</a:t>
            </a:r>
            <a:endParaRPr lang="en-US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5720" indent="0">
              <a:buFont typeface="Wingdings 2" panose="05020102010507070707" pitchFamily="18" charset="2"/>
              <a:buNone/>
            </a:pP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400" b="1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1080"/>
                </a:solidFill>
                <a:latin typeface="Consolas" panose="020B0609020204030204" pitchFamily="49" charset="0"/>
              </a:rPr>
              <a:t>transpose</a:t>
            </a:r>
            <a:endParaRPr lang="en-US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05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E0A2B-A73C-E92E-7BA8-8827AB15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C429D4-CD08-27FE-5611-C21EAD1268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434340" indent="-342900"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Time complexity of DFS is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000" dirty="0"/>
              </a:p>
              <a:p>
                <a:pPr marL="434340" indent="-342900"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During transpose, outer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𝑓𝑜𝑟</m:t>
                    </m:r>
                  </m:oMath>
                </a14:m>
                <a:r>
                  <a:rPr lang="en-IN" sz="2000" dirty="0"/>
                  <a:t> loop runs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IN" sz="2000" dirty="0"/>
                  <a:t> times and inner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𝑓𝑜𝑟</m:t>
                    </m:r>
                  </m:oMath>
                </a14:m>
                <a:r>
                  <a:rPr lang="en-IN" sz="2000" dirty="0"/>
                  <a:t> loop cumulatively runs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IN" sz="2000" dirty="0"/>
                  <a:t> times. Thus time complexity of transpose is also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000" dirty="0"/>
              </a:p>
              <a:p>
                <a:pPr marL="434340" indent="-342900"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DFS on transpose graph is again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000" dirty="0"/>
              </a:p>
              <a:p>
                <a:pPr marL="434340" indent="-342900"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Time complexity of finding strongly connected components is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IN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C429D4-CD08-27FE-5611-C21EAD1268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66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207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E65632F-1260-A2BE-D66A-9CD19412B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C7076B-3C39-CC04-1C7A-462368D2E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24900" indent="342900">
              <a:buFont typeface="Wingdings" panose="05000000000000000000" pitchFamily="2" charset="2"/>
              <a:buChar char="Ø"/>
            </a:pPr>
            <a:r>
              <a:rPr lang="en-US" dirty="0"/>
              <a:t>Applications of graph: I</a:t>
            </a:r>
          </a:p>
          <a:p>
            <a:pPr marL="324900" indent="342900">
              <a:buFont typeface="Wingdings" panose="05000000000000000000" pitchFamily="2" charset="2"/>
              <a:buChar char="Ø"/>
            </a:pPr>
            <a:r>
              <a:rPr lang="en-US" dirty="0"/>
              <a:t>Applications of graph: II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118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E0A2B-A73C-E92E-7BA8-8827AB15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 of graph: I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429D4-CD08-27FE-5611-C21EAD1268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434340" indent="-342900">
              <a:buFont typeface="Wingdings" panose="05000000000000000000" pitchFamily="2" charset="2"/>
              <a:buChar char="Ø"/>
            </a:pPr>
            <a:r>
              <a:rPr lang="en-US" sz="2000" dirty="0"/>
              <a:t>Maps: Locations in a map are vertices and the paths connecting them are edges.</a:t>
            </a:r>
          </a:p>
          <a:p>
            <a:pPr marL="434340" indent="-342900">
              <a:buFont typeface="Wingdings" panose="05000000000000000000" pitchFamily="2" charset="2"/>
              <a:buChar char="Ø"/>
            </a:pPr>
            <a:r>
              <a:rPr lang="en-US" sz="2000" dirty="0"/>
              <a:t>Social media: All the users are vertices and if two users are friends there is an edge between them.</a:t>
            </a:r>
          </a:p>
          <a:p>
            <a:pPr marL="434340" indent="-342900">
              <a:buFont typeface="Wingdings" panose="05000000000000000000" pitchFamily="2" charset="2"/>
              <a:buChar char="Ø"/>
            </a:pPr>
            <a:r>
              <a:rPr lang="en-US" sz="2000" dirty="0"/>
              <a:t>Resource allocation graphs: In operating systems, processes and resources are vertices and an edge represents if an user is using a resource.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47F8C8A-45B2-8145-E827-67DA6AFCF66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001927812"/>
              </p:ext>
            </p:extLst>
          </p:nvPr>
        </p:nvGraphicFramePr>
        <p:xfrm>
          <a:off x="5756275" y="1825625"/>
          <a:ext cx="5180014" cy="40233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0014">
                  <a:extLst>
                    <a:ext uri="{9D8B030D-6E8A-4147-A177-3AD203B41FA5}">
                      <a16:colId xmlns:a16="http://schemas.microsoft.com/office/drawing/2014/main" val="1112766084"/>
                    </a:ext>
                  </a:extLst>
                </a:gridCol>
              </a:tblGrid>
              <a:tr h="358354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L="95939" marR="95939"/>
                </a:tc>
                <a:extLst>
                  <a:ext uri="{0D108BD9-81ED-4DB2-BD59-A6C34878D82A}">
                    <a16:rowId xmlns:a16="http://schemas.microsoft.com/office/drawing/2014/main" val="1960657333"/>
                  </a:ext>
                </a:extLst>
              </a:tr>
              <a:tr h="4398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Resource allocation graph</a:t>
                      </a:r>
                      <a:endParaRPr lang="en-IN" dirty="0"/>
                    </a:p>
                  </a:txBody>
                  <a:tcPr marL="95939" marR="95939"/>
                </a:tc>
                <a:extLst>
                  <a:ext uri="{0D108BD9-81ED-4DB2-BD59-A6C34878D82A}">
                    <a16:rowId xmlns:a16="http://schemas.microsoft.com/office/drawing/2014/main" val="2554450890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D1B7634-EED7-401F-8CF5-86C8E6F5D6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636" y="2005114"/>
            <a:ext cx="3881292" cy="322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94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E0A2B-A73C-E92E-7BA8-8827AB15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 of graph: II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429D4-CD08-27FE-5611-C21EAD1268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434340" indent="-342900">
              <a:buFont typeface="Wingdings" panose="05000000000000000000" pitchFamily="2" charset="2"/>
              <a:buChar char="Ø"/>
            </a:pPr>
            <a:r>
              <a:rPr lang="en-US" sz="2000" dirty="0"/>
              <a:t>Web: All the pages are vertices and if two pages are linked an edge is created between the two pages.</a:t>
            </a:r>
          </a:p>
          <a:p>
            <a:pPr marL="434340" indent="-342900">
              <a:buFont typeface="Wingdings" panose="05000000000000000000" pitchFamily="2" charset="2"/>
              <a:buChar char="Ø"/>
            </a:pPr>
            <a:r>
              <a:rPr lang="en-US" sz="2000" dirty="0"/>
              <a:t>Google uses graph algorithms to find the popularity of webpages. The popularity of a page is decided </a:t>
            </a:r>
            <a:r>
              <a:rPr lang="en-US" sz="2000" dirty="0">
                <a:effectLst/>
              </a:rPr>
              <a:t>on the basis of the number and popularity of the pages which have links to it.</a:t>
            </a:r>
            <a:endParaRPr lang="en-US" sz="2000" dirty="0"/>
          </a:p>
          <a:p>
            <a:pPr marL="434340" indent="-342900">
              <a:buFont typeface="Wingdings" panose="05000000000000000000" pitchFamily="2" charset="2"/>
              <a:buChar char="Ø"/>
            </a:pPr>
            <a:r>
              <a:rPr lang="en-US" sz="2000" dirty="0"/>
              <a:t>Graphs are also used to solve many real life problems, like path finding and scheduling.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47F8C8A-45B2-8145-E827-67DA6AFCF66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08635329"/>
              </p:ext>
            </p:extLst>
          </p:nvPr>
        </p:nvGraphicFramePr>
        <p:xfrm>
          <a:off x="5756275" y="1825625"/>
          <a:ext cx="5180013" cy="40233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0013">
                  <a:extLst>
                    <a:ext uri="{9D8B030D-6E8A-4147-A177-3AD203B41FA5}">
                      <a16:colId xmlns:a16="http://schemas.microsoft.com/office/drawing/2014/main" val="1112766084"/>
                    </a:ext>
                  </a:extLst>
                </a:gridCol>
              </a:tblGrid>
              <a:tr h="358354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L="95939" marR="95939"/>
                </a:tc>
                <a:extLst>
                  <a:ext uri="{0D108BD9-81ED-4DB2-BD59-A6C34878D82A}">
                    <a16:rowId xmlns:a16="http://schemas.microsoft.com/office/drawing/2014/main" val="1960657333"/>
                  </a:ext>
                </a:extLst>
              </a:tr>
              <a:tr h="4398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Google’s Page Ranking algorithm</a:t>
                      </a:r>
                      <a:endParaRPr lang="en-IN" dirty="0"/>
                    </a:p>
                  </a:txBody>
                  <a:tcPr marL="95939" marR="95939"/>
                </a:tc>
                <a:extLst>
                  <a:ext uri="{0D108BD9-81ED-4DB2-BD59-A6C34878D82A}">
                    <a16:rowId xmlns:a16="http://schemas.microsoft.com/office/drawing/2014/main" val="255445089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D44152B-279A-22B1-B404-E0ED4C2EE0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1257" y="1951563"/>
            <a:ext cx="4210050" cy="331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1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E0A2B-A73C-E92E-7BA8-8827AB15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Bibliography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429D4-CD08-27FE-5611-C21EAD126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34340" indent="-342900">
              <a:buFont typeface="Wingdings" panose="05000000000000000000" pitchFamily="2" charset="2"/>
              <a:buChar char="Ø"/>
            </a:pPr>
            <a:r>
              <a:rPr lang="en-US" sz="2000" dirty="0"/>
              <a:t>Introduction to Algorithms – </a:t>
            </a:r>
            <a:r>
              <a:rPr lang="en-US" sz="2000" dirty="0" err="1"/>
              <a:t>Cormen</a:t>
            </a:r>
            <a:endParaRPr lang="en-US" sz="2000" dirty="0"/>
          </a:p>
          <a:p>
            <a:pPr marL="434340" indent="-342900">
              <a:buFont typeface="Wingdings" panose="05000000000000000000" pitchFamily="2" charset="2"/>
              <a:buChar char="Ø"/>
            </a:pPr>
            <a:r>
              <a:rPr lang="en-IN" sz="2000" dirty="0">
                <a:hlinkClick r:id="rId2"/>
              </a:rPr>
              <a:t>https://visualgo.net</a:t>
            </a:r>
            <a:endParaRPr lang="en-US" sz="2000" dirty="0"/>
          </a:p>
          <a:p>
            <a:pPr marL="434340" indent="-342900">
              <a:buFont typeface="Wingdings" panose="05000000000000000000" pitchFamily="2" charset="2"/>
              <a:buChar char="Ø"/>
            </a:pPr>
            <a:r>
              <a:rPr lang="en-US" sz="2000" dirty="0">
                <a:hlinkClick r:id="rId3"/>
              </a:rPr>
              <a:t>https://www.iacr.org</a:t>
            </a:r>
            <a:endParaRPr lang="en-US" sz="2000" dirty="0"/>
          </a:p>
          <a:p>
            <a:pPr marL="434340" indent="-342900">
              <a:buFont typeface="Wingdings" panose="05000000000000000000" pitchFamily="2" charset="2"/>
              <a:buChar char="Ø"/>
            </a:pPr>
            <a:r>
              <a:rPr lang="en-US" sz="2000" b="0" dirty="0">
                <a:hlinkClick r:id="rId4"/>
              </a:rPr>
              <a:t>https://en.wikipedia.org</a:t>
            </a:r>
            <a:endParaRPr lang="en-US" sz="2000" b="0" dirty="0"/>
          </a:p>
          <a:p>
            <a:pPr marL="434340" indent="-342900">
              <a:buFont typeface="Wingdings" panose="05000000000000000000" pitchFamily="2" charset="2"/>
              <a:buChar char="Ø"/>
            </a:pPr>
            <a:r>
              <a:rPr lang="en-IN" sz="2000" dirty="0">
                <a:hlinkClick r:id="rId5"/>
              </a:rPr>
              <a:t>https://codinginfinite.com</a:t>
            </a:r>
            <a:endParaRPr lang="en-IN" sz="2000" dirty="0"/>
          </a:p>
          <a:p>
            <a:pPr marL="434340" indent="-342900">
              <a:buFont typeface="Wingdings" panose="05000000000000000000" pitchFamily="2" charset="2"/>
              <a:buChar char="Ø"/>
            </a:pPr>
            <a:r>
              <a:rPr lang="en-IN" sz="2000" dirty="0">
                <a:hlinkClick r:id="rId6"/>
              </a:rPr>
              <a:t>https://www.researchgate.net</a:t>
            </a:r>
            <a:endParaRPr lang="en-IN" sz="2000" dirty="0"/>
          </a:p>
          <a:p>
            <a:pPr marL="434340" indent="-342900">
              <a:buFont typeface="Wingdings" panose="05000000000000000000" pitchFamily="2" charset="2"/>
              <a:buChar char="Ø"/>
            </a:pPr>
            <a:r>
              <a:rPr lang="en-IN" sz="2000" dirty="0">
                <a:hlinkClick r:id="rId7"/>
              </a:rPr>
              <a:t>https://www.geeksforgeeks.org</a:t>
            </a:r>
            <a:endParaRPr lang="en-IN" sz="2000" dirty="0"/>
          </a:p>
          <a:p>
            <a:pPr marL="434340" indent="-342900">
              <a:buFont typeface="Wingdings" panose="05000000000000000000" pitchFamily="2" charset="2"/>
              <a:buChar char="Ø"/>
            </a:pPr>
            <a:r>
              <a:rPr lang="en-IN" sz="2000" dirty="0">
                <a:hlinkClick r:id="rId8"/>
              </a:rPr>
              <a:t>https://courses.cs.washington.edu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83177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DF30E6-C42E-AAC8-7623-9242F2E47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350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E0A2B-A73C-E92E-7BA8-8827AB15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Graph and computer science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429D4-CD08-27FE-5611-C21EAD1268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434340" indent="-342900">
              <a:buFont typeface="Wingdings" panose="05000000000000000000" pitchFamily="2" charset="2"/>
              <a:buChar char="Ø"/>
            </a:pPr>
            <a:r>
              <a:rPr lang="en-US" sz="2000" dirty="0"/>
              <a:t>In computer science, graph is an abstract data type which is an implementation of a graph in set theory.</a:t>
            </a:r>
            <a:endParaRPr lang="en-IN" sz="2000" dirty="0"/>
          </a:p>
          <a:p>
            <a:pPr marL="434340" indent="-342900">
              <a:buFont typeface="Wingdings" panose="05000000000000000000" pitchFamily="2" charset="2"/>
              <a:buChar char="Ø"/>
            </a:pPr>
            <a:r>
              <a:rPr lang="en-US" sz="2000" b="0" dirty="0"/>
              <a:t>One of the ways of implementing graphs is by using linked lists.</a:t>
            </a:r>
          </a:p>
          <a:p>
            <a:pPr marL="434340" indent="-342900">
              <a:buFont typeface="Wingdings" panose="05000000000000000000" pitchFamily="2" charset="2"/>
              <a:buChar char="Ø"/>
            </a:pPr>
            <a:r>
              <a:rPr lang="en-US" sz="2000" dirty="0"/>
              <a:t>The circular nodes are the vertices and the square nodes are the vertices they are connected to.</a:t>
            </a:r>
          </a:p>
          <a:p>
            <a:pPr marL="434340" indent="-342900">
              <a:buFont typeface="Wingdings" panose="05000000000000000000" pitchFamily="2" charset="2"/>
              <a:buChar char="Ø"/>
            </a:pPr>
            <a:r>
              <a:rPr lang="en-US" sz="2000" dirty="0"/>
              <a:t>So the path from a circular node to any of the square node in the adjacent list is an edge.</a:t>
            </a:r>
            <a:endParaRPr lang="en-IN" sz="2000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47F8C8A-45B2-8145-E827-67DA6AFCF66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83199879"/>
              </p:ext>
            </p:extLst>
          </p:nvPr>
        </p:nvGraphicFramePr>
        <p:xfrm>
          <a:off x="5756275" y="1825625"/>
          <a:ext cx="5180014" cy="40233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0014">
                  <a:extLst>
                    <a:ext uri="{9D8B030D-6E8A-4147-A177-3AD203B41FA5}">
                      <a16:colId xmlns:a16="http://schemas.microsoft.com/office/drawing/2014/main" val="1112766084"/>
                    </a:ext>
                  </a:extLst>
                </a:gridCol>
              </a:tblGrid>
              <a:tr h="358354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L="95939" marR="95939"/>
                </a:tc>
                <a:extLst>
                  <a:ext uri="{0D108BD9-81ED-4DB2-BD59-A6C34878D82A}">
                    <a16:rowId xmlns:a16="http://schemas.microsoft.com/office/drawing/2014/main" val="1960657333"/>
                  </a:ext>
                </a:extLst>
              </a:tr>
              <a:tr h="4398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Implementation using linked lists</a:t>
                      </a:r>
                      <a:endParaRPr lang="en-IN" dirty="0"/>
                    </a:p>
                  </a:txBody>
                  <a:tcPr marL="95939" marR="95939"/>
                </a:tc>
                <a:extLst>
                  <a:ext uri="{0D108BD9-81ED-4DB2-BD59-A6C34878D82A}">
                    <a16:rowId xmlns:a16="http://schemas.microsoft.com/office/drawing/2014/main" val="2554450890"/>
                  </a:ext>
                </a:extLst>
              </a:tr>
            </a:tbl>
          </a:graphicData>
        </a:graphic>
      </p:graphicFrame>
      <p:pic>
        <p:nvPicPr>
          <p:cNvPr id="13" name="Graphic 12">
            <a:extLst>
              <a:ext uri="{FF2B5EF4-FFF2-40B4-BE49-F238E27FC236}">
                <a16:creationId xmlns:a16="http://schemas.microsoft.com/office/drawing/2014/main" id="{403D8B0E-8F45-FF5A-F4F6-DBD81E418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9800" y="1940852"/>
            <a:ext cx="3292963" cy="336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18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E65632F-1260-A2BE-D66A-9CD19412B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Representations of graph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C7076B-3C39-CC04-1C7A-462368D2E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24900" indent="342900">
              <a:buFont typeface="Wingdings" panose="05000000000000000000" pitchFamily="2" charset="2"/>
              <a:buChar char="Ø"/>
            </a:pPr>
            <a:r>
              <a:rPr lang="en-US" dirty="0"/>
              <a:t>Adjacency list</a:t>
            </a:r>
          </a:p>
          <a:p>
            <a:pPr marL="324900" indent="342900">
              <a:buFont typeface="Wingdings" panose="05000000000000000000" pitchFamily="2" charset="2"/>
              <a:buChar char="Ø"/>
            </a:pPr>
            <a:r>
              <a:rPr lang="en-US" dirty="0"/>
              <a:t>Adjacency list – time complexity</a:t>
            </a:r>
          </a:p>
          <a:p>
            <a:pPr marL="324900" indent="342900">
              <a:buFont typeface="Wingdings" panose="05000000000000000000" pitchFamily="2" charset="2"/>
              <a:buChar char="Ø"/>
            </a:pPr>
            <a:r>
              <a:rPr lang="en-US" dirty="0"/>
              <a:t>Adjacency matrix</a:t>
            </a:r>
          </a:p>
          <a:p>
            <a:pPr marL="324900" indent="342900">
              <a:buFont typeface="Wingdings" panose="05000000000000000000" pitchFamily="2" charset="2"/>
              <a:buChar char="Ø"/>
            </a:pPr>
            <a:r>
              <a:rPr lang="en-US" dirty="0"/>
              <a:t>Adjacency matrix – time complexity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113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E0A2B-A73C-E92E-7BA8-8827AB15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Adjacency list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429D4-CD08-27FE-5611-C21EAD1268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434340" indent="-342900">
              <a:buFont typeface="Wingdings" panose="05000000000000000000" pitchFamily="2" charset="2"/>
              <a:buChar char="Ø"/>
            </a:pPr>
            <a:r>
              <a:rPr lang="en-IN" sz="2000" dirty="0"/>
              <a:t>In this method, linked lists are used to store the adjacent vertices.</a:t>
            </a:r>
          </a:p>
          <a:p>
            <a:pPr marL="434340" indent="-342900">
              <a:buFont typeface="Wingdings" panose="05000000000000000000" pitchFamily="2" charset="2"/>
              <a:buChar char="Ø"/>
            </a:pPr>
            <a:r>
              <a:rPr lang="en-IN" sz="2000" dirty="0"/>
              <a:t>A graph consists of a list of vertices. Each vertex in the list, in turn, has a pointer to a list of vertices directly connected to it.</a:t>
            </a:r>
          </a:p>
          <a:p>
            <a:pPr marL="434340" indent="-342900">
              <a:buFont typeface="Wingdings" panose="05000000000000000000" pitchFamily="2" charset="2"/>
              <a:buChar char="Ø"/>
            </a:pPr>
            <a:r>
              <a:rPr lang="en-IN" sz="2000" dirty="0"/>
              <a:t>So every vertex in the graph has an edge to each vertex in its adjacency list.</a:t>
            </a:r>
          </a:p>
          <a:p>
            <a:pPr marL="434340" indent="-342900">
              <a:buFont typeface="Wingdings" panose="05000000000000000000" pitchFamily="2" charset="2"/>
              <a:buChar char="Ø"/>
            </a:pPr>
            <a:r>
              <a:rPr lang="en-IN" sz="2000" dirty="0"/>
              <a:t>To represent a weighted graph, an additional attribute of weight can be added to each vertex in the adjacency list.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47F8C8A-45B2-8145-E827-67DA6AFCF66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08799865"/>
              </p:ext>
            </p:extLst>
          </p:nvPr>
        </p:nvGraphicFramePr>
        <p:xfrm>
          <a:off x="5756275" y="1825625"/>
          <a:ext cx="5180014" cy="40233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0014">
                  <a:extLst>
                    <a:ext uri="{9D8B030D-6E8A-4147-A177-3AD203B41FA5}">
                      <a16:colId xmlns:a16="http://schemas.microsoft.com/office/drawing/2014/main" val="1112766084"/>
                    </a:ext>
                  </a:extLst>
                </a:gridCol>
              </a:tblGrid>
              <a:tr h="358354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L="95939" marR="95939"/>
                </a:tc>
                <a:extLst>
                  <a:ext uri="{0D108BD9-81ED-4DB2-BD59-A6C34878D82A}">
                    <a16:rowId xmlns:a16="http://schemas.microsoft.com/office/drawing/2014/main" val="1960657333"/>
                  </a:ext>
                </a:extLst>
              </a:tr>
              <a:tr h="4398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Implementation using adjacency list</a:t>
                      </a:r>
                      <a:endParaRPr lang="en-IN" dirty="0"/>
                    </a:p>
                  </a:txBody>
                  <a:tcPr marL="95939" marR="95939"/>
                </a:tc>
                <a:extLst>
                  <a:ext uri="{0D108BD9-81ED-4DB2-BD59-A6C34878D82A}">
                    <a16:rowId xmlns:a16="http://schemas.microsoft.com/office/drawing/2014/main" val="2554450890"/>
                  </a:ext>
                </a:extLst>
              </a:tr>
            </a:tbl>
          </a:graphicData>
        </a:graphic>
      </p:graphicFrame>
      <p:pic>
        <p:nvPicPr>
          <p:cNvPr id="13" name="Graphic 12">
            <a:extLst>
              <a:ext uri="{FF2B5EF4-FFF2-40B4-BE49-F238E27FC236}">
                <a16:creationId xmlns:a16="http://schemas.microsoft.com/office/drawing/2014/main" id="{403D8B0E-8F45-FF5A-F4F6-DBD81E418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9800" y="1929468"/>
            <a:ext cx="3292963" cy="336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7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E0A2B-A73C-E92E-7BA8-8827AB15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Adjacency list – time complexity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1B8B3C0-56BE-A1F1-DB6B-8BA1E1BABDF5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1236057260"/>
                  </p:ext>
                </p:extLst>
              </p:nvPr>
            </p:nvGraphicFramePr>
            <p:xfrm>
              <a:off x="2042447" y="2427559"/>
              <a:ext cx="8107106" cy="2693082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4053553">
                      <a:extLst>
                        <a:ext uri="{9D8B030D-6E8A-4147-A177-3AD203B41FA5}">
                          <a16:colId xmlns:a16="http://schemas.microsoft.com/office/drawing/2014/main" val="2880277600"/>
                        </a:ext>
                      </a:extLst>
                    </a:gridCol>
                    <a:gridCol w="4053553">
                      <a:extLst>
                        <a:ext uri="{9D8B030D-6E8A-4147-A177-3AD203B41FA5}">
                          <a16:colId xmlns:a16="http://schemas.microsoft.com/office/drawing/2014/main" val="3040780728"/>
                        </a:ext>
                      </a:extLst>
                    </a:gridCol>
                  </a:tblGrid>
                  <a:tr h="4488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Operation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Time complexity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02816431"/>
                      </a:ext>
                    </a:extLst>
                  </a:tr>
                  <a:tr h="4488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Add vertex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12990854"/>
                      </a:ext>
                    </a:extLst>
                  </a:tr>
                  <a:tr h="4488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Add edge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08355034"/>
                      </a:ext>
                    </a:extLst>
                  </a:tr>
                  <a:tr h="4488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Remove vertex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(|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|)</m:t>
                                </m:r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21108687"/>
                      </a:ext>
                    </a:extLst>
                  </a:tr>
                  <a:tr h="4488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Remove edge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(|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|)</m:t>
                                </m:r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93627369"/>
                      </a:ext>
                    </a:extLst>
                  </a:tr>
                  <a:tr h="4488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Adjacency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(|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|)</m:t>
                                </m:r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724233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1B8B3C0-56BE-A1F1-DB6B-8BA1E1BABDF5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1236057260"/>
                  </p:ext>
                </p:extLst>
              </p:nvPr>
            </p:nvGraphicFramePr>
            <p:xfrm>
              <a:off x="2042447" y="2427559"/>
              <a:ext cx="8107106" cy="2693082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4053553">
                      <a:extLst>
                        <a:ext uri="{9D8B030D-6E8A-4147-A177-3AD203B41FA5}">
                          <a16:colId xmlns:a16="http://schemas.microsoft.com/office/drawing/2014/main" val="2880277600"/>
                        </a:ext>
                      </a:extLst>
                    </a:gridCol>
                    <a:gridCol w="4053553">
                      <a:extLst>
                        <a:ext uri="{9D8B030D-6E8A-4147-A177-3AD203B41FA5}">
                          <a16:colId xmlns:a16="http://schemas.microsoft.com/office/drawing/2014/main" val="3040780728"/>
                        </a:ext>
                      </a:extLst>
                    </a:gridCol>
                  </a:tblGrid>
                  <a:tr h="4488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Operation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Time complexity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02816431"/>
                      </a:ext>
                    </a:extLst>
                  </a:tr>
                  <a:tr h="4488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Add vertex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150" t="-106757" r="-451" b="-4013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2990854"/>
                      </a:ext>
                    </a:extLst>
                  </a:tr>
                  <a:tr h="4488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Add edge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150" t="-206757" r="-451" b="-3013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8355034"/>
                      </a:ext>
                    </a:extLst>
                  </a:tr>
                  <a:tr h="4488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Remove vertex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150" t="-310959" r="-451" b="-2054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108687"/>
                      </a:ext>
                    </a:extLst>
                  </a:tr>
                  <a:tr h="4488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Remove edge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150" t="-405405" r="-451" b="-10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3627369"/>
                      </a:ext>
                    </a:extLst>
                  </a:tr>
                  <a:tr h="4488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Adjacency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150" t="-505405" r="-451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242339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9038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E0A2B-A73C-E92E-7BA8-8827AB15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Adjacency matrix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C429D4-CD08-27FE-5611-C21EAD12689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pPr marL="434340" indent="-342900"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In this method, a matrix is used to represent if two vertices are connected.</a:t>
                </a:r>
              </a:p>
              <a:p>
                <a:pPr marL="434340" indent="-342900"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A graph contains a list of vertices and a 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sz="2000" dirty="0"/>
                  <a:t> matrix such that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sz="2000" dirty="0"/>
                  <a:t> is the number of vertices in the graph.</a:t>
                </a:r>
              </a:p>
              <a:p>
                <a:pPr marL="434340" indent="-342900"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If there is an edge between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IN" sz="20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IN" sz="2000" dirty="0"/>
                  <a:t> vertex,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IN" sz="2000" b="0" i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IN" sz="2000" dirty="0"/>
                  <a:t>. Else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sz="2000" dirty="0"/>
                  <a:t>.</a:t>
                </a:r>
              </a:p>
              <a:p>
                <a:pPr marL="434340" indent="-342900">
                  <a:buFont typeface="Wingdings" panose="05000000000000000000" pitchFamily="2" charset="2"/>
                  <a:buChar char="Ø"/>
                </a:pPr>
                <a:r>
                  <a:rPr lang="en-IN" sz="2000" dirty="0"/>
                  <a:t>To represent a weighted graph, weights  can be stored at the row and column corresponding to the edge in the adjacency matrix.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C429D4-CD08-27FE-5611-C21EAD1268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t="-1515" r="-1667" b="-7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47F8C8A-45B2-8145-E827-67DA6AFCF66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50758763"/>
              </p:ext>
            </p:extLst>
          </p:nvPr>
        </p:nvGraphicFramePr>
        <p:xfrm>
          <a:off x="5756275" y="1825625"/>
          <a:ext cx="5180014" cy="40233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0014">
                  <a:extLst>
                    <a:ext uri="{9D8B030D-6E8A-4147-A177-3AD203B41FA5}">
                      <a16:colId xmlns:a16="http://schemas.microsoft.com/office/drawing/2014/main" val="1112766084"/>
                    </a:ext>
                  </a:extLst>
                </a:gridCol>
              </a:tblGrid>
              <a:tr h="358354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L="95939" marR="95939"/>
                </a:tc>
                <a:extLst>
                  <a:ext uri="{0D108BD9-81ED-4DB2-BD59-A6C34878D82A}">
                    <a16:rowId xmlns:a16="http://schemas.microsoft.com/office/drawing/2014/main" val="1960657333"/>
                  </a:ext>
                </a:extLst>
              </a:tr>
              <a:tr h="4398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Implementation using adjacency matrix</a:t>
                      </a:r>
                      <a:endParaRPr lang="en-IN" dirty="0"/>
                    </a:p>
                  </a:txBody>
                  <a:tcPr marL="95939" marR="95939"/>
                </a:tc>
                <a:extLst>
                  <a:ext uri="{0D108BD9-81ED-4DB2-BD59-A6C34878D82A}">
                    <a16:rowId xmlns:a16="http://schemas.microsoft.com/office/drawing/2014/main" val="2554450890"/>
                  </a:ext>
                </a:extLst>
              </a:tr>
            </a:tbl>
          </a:graphicData>
        </a:graphic>
      </p:graphicFrame>
      <p:pic>
        <p:nvPicPr>
          <p:cNvPr id="13" name="Graphic 12">
            <a:extLst>
              <a:ext uri="{FF2B5EF4-FFF2-40B4-BE49-F238E27FC236}">
                <a16:creationId xmlns:a16="http://schemas.microsoft.com/office/drawing/2014/main" id="{403D8B0E-8F45-FF5A-F4F6-DBD81E4188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9800" y="1955682"/>
            <a:ext cx="3292963" cy="329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6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E0A2B-A73C-E92E-7BA8-8827AB15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Adjacency matrix – time complexity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4">
                <a:extLst>
                  <a:ext uri="{FF2B5EF4-FFF2-40B4-BE49-F238E27FC236}">
                    <a16:creationId xmlns:a16="http://schemas.microsoft.com/office/drawing/2014/main" id="{BEC6F16E-3C7A-2346-2C3B-5068F6EE9599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3084438945"/>
                  </p:ext>
                </p:extLst>
              </p:nvPr>
            </p:nvGraphicFramePr>
            <p:xfrm>
              <a:off x="2042447" y="2427559"/>
              <a:ext cx="8107106" cy="2693082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4053553">
                      <a:extLst>
                        <a:ext uri="{9D8B030D-6E8A-4147-A177-3AD203B41FA5}">
                          <a16:colId xmlns:a16="http://schemas.microsoft.com/office/drawing/2014/main" val="2880277600"/>
                        </a:ext>
                      </a:extLst>
                    </a:gridCol>
                    <a:gridCol w="4053553">
                      <a:extLst>
                        <a:ext uri="{9D8B030D-6E8A-4147-A177-3AD203B41FA5}">
                          <a16:colId xmlns:a16="http://schemas.microsoft.com/office/drawing/2014/main" val="3040780728"/>
                        </a:ext>
                      </a:extLst>
                    </a:gridCol>
                  </a:tblGrid>
                  <a:tr h="4488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Operation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Time complexity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02816431"/>
                      </a:ext>
                    </a:extLst>
                  </a:tr>
                  <a:tr h="4488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Add vertex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  <m:sup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12990854"/>
                      </a:ext>
                    </a:extLst>
                  </a:tr>
                  <a:tr h="4488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Add edge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08355034"/>
                      </a:ext>
                    </a:extLst>
                  </a:tr>
                  <a:tr h="4488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Remove vertex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V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21108687"/>
                      </a:ext>
                    </a:extLst>
                  </a:tr>
                  <a:tr h="4488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Remove edge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93627369"/>
                      </a:ext>
                    </a:extLst>
                  </a:tr>
                  <a:tr h="4488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Adjacency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724233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4">
                <a:extLst>
                  <a:ext uri="{FF2B5EF4-FFF2-40B4-BE49-F238E27FC236}">
                    <a16:creationId xmlns:a16="http://schemas.microsoft.com/office/drawing/2014/main" id="{BEC6F16E-3C7A-2346-2C3B-5068F6EE9599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3084438945"/>
                  </p:ext>
                </p:extLst>
              </p:nvPr>
            </p:nvGraphicFramePr>
            <p:xfrm>
              <a:off x="2042447" y="2427559"/>
              <a:ext cx="8107106" cy="2693082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4053553">
                      <a:extLst>
                        <a:ext uri="{9D8B030D-6E8A-4147-A177-3AD203B41FA5}">
                          <a16:colId xmlns:a16="http://schemas.microsoft.com/office/drawing/2014/main" val="2880277600"/>
                        </a:ext>
                      </a:extLst>
                    </a:gridCol>
                    <a:gridCol w="4053553">
                      <a:extLst>
                        <a:ext uri="{9D8B030D-6E8A-4147-A177-3AD203B41FA5}">
                          <a16:colId xmlns:a16="http://schemas.microsoft.com/office/drawing/2014/main" val="3040780728"/>
                        </a:ext>
                      </a:extLst>
                    </a:gridCol>
                  </a:tblGrid>
                  <a:tr h="4488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Operation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Time complexity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02816431"/>
                      </a:ext>
                    </a:extLst>
                  </a:tr>
                  <a:tr h="4488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Add vertex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150" t="-106757" r="-451" b="-4013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12990854"/>
                      </a:ext>
                    </a:extLst>
                  </a:tr>
                  <a:tr h="4488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Add edge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150" t="-206757" r="-451" b="-3013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8355034"/>
                      </a:ext>
                    </a:extLst>
                  </a:tr>
                  <a:tr h="4488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Remove vertex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150" t="-310959" r="-451" b="-2054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108687"/>
                      </a:ext>
                    </a:extLst>
                  </a:tr>
                  <a:tr h="4488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Remove edge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150" t="-405405" r="-451" b="-10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3627369"/>
                      </a:ext>
                    </a:extLst>
                  </a:tr>
                  <a:tr h="4488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Adjacency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150" t="-505405" r="-451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242339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1097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setVTI">
  <a:themeElements>
    <a:clrScheme name="Custom 20">
      <a:dk1>
        <a:srgbClr val="000000"/>
      </a:dk1>
      <a:lt1>
        <a:sysClr val="window" lastClr="FFFFFF"/>
      </a:lt1>
      <a:dk2>
        <a:srgbClr val="2C3948"/>
      </a:dk2>
      <a:lt2>
        <a:srgbClr val="F4F4F4"/>
      </a:lt2>
      <a:accent1>
        <a:srgbClr val="F49D90"/>
      </a:accent1>
      <a:accent2>
        <a:srgbClr val="D6947C"/>
      </a:accent2>
      <a:accent3>
        <a:srgbClr val="BF8484"/>
      </a:accent3>
      <a:accent4>
        <a:srgbClr val="96A9AA"/>
      </a:accent4>
      <a:accent5>
        <a:srgbClr val="DD796C"/>
      </a:accent5>
      <a:accent6>
        <a:srgbClr val="D09145"/>
      </a:accent6>
      <a:hlink>
        <a:srgbClr val="DF686A"/>
      </a:hlink>
      <a:folHlink>
        <a:srgbClr val="F93F1C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basic_template</Template>
  <TotalTime>2246</TotalTime>
  <Words>2466</Words>
  <Application>Microsoft Office PowerPoint</Application>
  <PresentationFormat>Widescreen</PresentationFormat>
  <Paragraphs>284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Arial</vt:lpstr>
      <vt:lpstr>Calibri</vt:lpstr>
      <vt:lpstr>Cambria Math</vt:lpstr>
      <vt:lpstr>Consolas</vt:lpstr>
      <vt:lpstr>Dante</vt:lpstr>
      <vt:lpstr>Dante (Headings)2</vt:lpstr>
      <vt:lpstr>Helvetica Neue Medium</vt:lpstr>
      <vt:lpstr>Wingdings</vt:lpstr>
      <vt:lpstr>Wingdings 2</vt:lpstr>
      <vt:lpstr>OffsetVTI</vt:lpstr>
      <vt:lpstr>Elementary Graph Algorithms</vt:lpstr>
      <vt:lpstr>Introduction</vt:lpstr>
      <vt:lpstr>Graph and set theory</vt:lpstr>
      <vt:lpstr>Graph and computer science</vt:lpstr>
      <vt:lpstr>Representations of graph</vt:lpstr>
      <vt:lpstr>Adjacency list</vt:lpstr>
      <vt:lpstr>Adjacency list – time complexity</vt:lpstr>
      <vt:lpstr>Adjacency matrix</vt:lpstr>
      <vt:lpstr>Adjacency matrix – time complexity</vt:lpstr>
      <vt:lpstr>Breadth first search</vt:lpstr>
      <vt:lpstr>What is BFS?</vt:lpstr>
      <vt:lpstr>Attributes</vt:lpstr>
      <vt:lpstr>Algorithm</vt:lpstr>
      <vt:lpstr>Analysis</vt:lpstr>
      <vt:lpstr>Properties</vt:lpstr>
      <vt:lpstr>Applications</vt:lpstr>
      <vt:lpstr>Depth first search</vt:lpstr>
      <vt:lpstr>What is DFS?</vt:lpstr>
      <vt:lpstr>Attributes</vt:lpstr>
      <vt:lpstr>Algorithm</vt:lpstr>
      <vt:lpstr>Analysis</vt:lpstr>
      <vt:lpstr>Properties</vt:lpstr>
      <vt:lpstr>Types of edges</vt:lpstr>
      <vt:lpstr>White-path theorem</vt:lpstr>
      <vt:lpstr>Applications</vt:lpstr>
      <vt:lpstr>Topological sort</vt:lpstr>
      <vt:lpstr>What is topological sort?</vt:lpstr>
      <vt:lpstr>Algorithm</vt:lpstr>
      <vt:lpstr>Analysis</vt:lpstr>
      <vt:lpstr>Applications</vt:lpstr>
      <vt:lpstr>Strongly connected components</vt:lpstr>
      <vt:lpstr>What is strongly connected component?</vt:lpstr>
      <vt:lpstr>Algorithm</vt:lpstr>
      <vt:lpstr>Analysis</vt:lpstr>
      <vt:lpstr>Conclusion</vt:lpstr>
      <vt:lpstr>Applications of graph: I</vt:lpstr>
      <vt:lpstr>Applications of graph: II</vt:lpstr>
      <vt:lpstr>Bibliography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Elementary Graph Algorithms</dc:title>
  <dc:creator>Harsh Sarkar</dc:creator>
  <cp:lastModifiedBy>Harsh Sarkar</cp:lastModifiedBy>
  <cp:revision>135</cp:revision>
  <dcterms:created xsi:type="dcterms:W3CDTF">2024-05-24T15:38:01Z</dcterms:created>
  <dcterms:modified xsi:type="dcterms:W3CDTF">2024-06-30T10:35:43Z</dcterms:modified>
</cp:coreProperties>
</file>